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5.xml" ContentType="application/vnd.openxmlformats-officedocument.theme+xml"/>
  <Override PartName="/ppt/media/image50.png" ContentType="image/png"/>
  <Override PartName="/ppt/media/image1.png" ContentType="image/png"/>
  <Override PartName="/ppt/media/image51.png" ContentType="image/png"/>
  <Override PartName="/ppt/media/image2.png" ContentType="image/png"/>
  <Override PartName="/ppt/media/image52.png" ContentType="image/png"/>
  <Override PartName="/ppt/media/image30.png" ContentType="image/png"/>
  <Override PartName="/ppt/media/image3.png" ContentType="image/png"/>
  <Override PartName="/ppt/media/image4.png" ContentType="image/png"/>
  <Override PartName="/ppt/media/image31.png" ContentType="image/png"/>
  <Override PartName="/ppt/media/image53.png" ContentType="image/png"/>
  <Override PartName="/ppt/media/image5.png" ContentType="image/png"/>
  <Override PartName="/ppt/media/image10.png" ContentType="image/png"/>
  <Override PartName="/ppt/media/image32.png" ContentType="image/png"/>
  <Override PartName="/ppt/media/image54.png" ContentType="image/png"/>
  <Override PartName="/ppt/media/image6.png" ContentType="image/png"/>
  <Override PartName="/ppt/media/image11.png" ContentType="image/png"/>
  <Override PartName="/ppt/media/image33.png" ContentType="image/png"/>
  <Override PartName="/ppt/media/image55.png" ContentType="image/png"/>
  <Override PartName="/ppt/media/image7.png" ContentType="image/png"/>
  <Override PartName="/ppt/media/image12.png" ContentType="image/png"/>
  <Override PartName="/ppt/media/image34.png" ContentType="image/png"/>
  <Override PartName="/ppt/media/image56.png" ContentType="image/png"/>
  <Override PartName="/ppt/media/image8.png" ContentType="image/png"/>
  <Override PartName="/ppt/media/image13.png" ContentType="image/png"/>
  <Override PartName="/ppt/media/image35.png" ContentType="image/png"/>
  <Override PartName="/ppt/media/image57.png" ContentType="image/png"/>
  <Override PartName="/ppt/media/image9.png" ContentType="image/png"/>
  <Override PartName="/ppt/media/image14.png" ContentType="image/png"/>
  <Override PartName="/ppt/media/image36.png" ContentType="image/png"/>
  <Override PartName="/ppt/media/image58.png" ContentType="image/png"/>
  <Override PartName="/ppt/media/image15.png" ContentType="image/png"/>
  <Override PartName="/ppt/media/image37.png" ContentType="image/png"/>
  <Override PartName="/ppt/media/image59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42.png" ContentType="image/png"/>
  <Override PartName="/ppt/media/image64.png" ContentType="image/png"/>
  <Override PartName="/ppt/media/image21.png" ContentType="image/png"/>
  <Override PartName="/ppt/media/image43.png" ContentType="image/png"/>
  <Override PartName="/ppt/media/image22.png" ContentType="image/png"/>
  <Override PartName="/ppt/media/image44.png" ContentType="image/png"/>
  <Override PartName="/ppt/media/image23.png" ContentType="image/png"/>
  <Override PartName="/ppt/media/image45.png" ContentType="image/png"/>
  <Override PartName="/ppt/media/image24.png" ContentType="image/png"/>
  <Override PartName="/ppt/media/image46.png" ContentType="image/png"/>
  <Override PartName="/ppt/media/image25.png" ContentType="image/png"/>
  <Override PartName="/ppt/media/image47.png" ContentType="image/png"/>
  <Override PartName="/ppt/media/image26.png" ContentType="image/png"/>
  <Override PartName="/ppt/media/image48.png" ContentType="image/png"/>
  <Override PartName="/ppt/media/image27.png" ContentType="image/png"/>
  <Override PartName="/ppt/media/image49.png" ContentType="image/png"/>
  <Override PartName="/ppt/media/image28.png" ContentType="image/png"/>
  <Override PartName="/ppt/media/image29.png" ContentType="image/png"/>
  <Override PartName="/ppt/media/image40.png" ContentType="image/png"/>
  <Override PartName="/ppt/media/image62.png" ContentType="image/png"/>
  <Override PartName="/ppt/media/image41.png" ContentType="image/png"/>
  <Override PartName="/ppt/media/image63.png" ContentType="image/png"/>
  <Override PartName="/ppt/media/image60.png" ContentType="image/png"/>
  <Override PartName="/ppt/media/image61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slide64.xml" ContentType="application/vnd.openxmlformats-officedocument.presentationml.slide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62.xml" ContentType="application/vnd.openxmlformats-officedocument.presentationml.slide+xml"/>
  <Override PartName="/ppt/slides/slide41.xml" ContentType="application/vnd.openxmlformats-officedocument.presentationml.slide+xml"/>
  <Override PartName="/ppt/slides/slide63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5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55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6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57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59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64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31.xml.rels" ContentType="application/vnd.openxmlformats-package.relationships+xml"/>
  <Override PartName="/ppt/slides/_rels/slide62.xml.rels" ContentType="application/vnd.openxmlformats-package.relationships+xml"/>
  <Override PartName="/ppt/slides/_rels/slide40.xml.rels" ContentType="application/vnd.openxmlformats-package.relationships+xml"/>
  <Override PartName="/ppt/slides/_rels/slide63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</p:sldIdLst>
  <p:sldSz cx="9144000" cy="6858000"/>
  <p:notesSz cx="6799263" cy="9929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1774C738-88FE-48D6-80F5-BD032C703C4D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4680" cy="3716640"/>
          </a:xfrm>
          <a:prstGeom prst="rect">
            <a:avLst/>
          </a:prstGeom>
          <a:ln w="0">
            <a:noFill/>
          </a:ln>
        </p:spPr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3120" cy="446220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sldNum" idx="7"/>
          </p:nvPr>
        </p:nvSpPr>
        <p:spPr>
          <a:xfrm>
            <a:off x="3851280" y="9431640"/>
            <a:ext cx="2940120" cy="49032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91AF623-0604-41D8-AB96-85D5539A05BE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4680" cy="3716640"/>
          </a:xfrm>
          <a:prstGeom prst="rect">
            <a:avLst/>
          </a:prstGeom>
          <a:ln w="0">
            <a:noFill/>
          </a:ln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3120" cy="446220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sldNum" idx="8"/>
          </p:nvPr>
        </p:nvSpPr>
        <p:spPr>
          <a:xfrm>
            <a:off x="3851280" y="9431640"/>
            <a:ext cx="2940120" cy="49032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29DAE23-62E6-4C2D-8BA4-A53A147B4833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6D2DA2-9818-4E20-B8AE-A820E7490EE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C6242B-13D6-49EA-B2F6-BF5FE129AB9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58E17E-16AC-4383-B780-B2EE4F39199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5CEB3F-E433-48C9-92AA-6D037E88F20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A3D4B0-A10A-4017-BF05-6306142EB3E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359F5E-34D6-4ACE-9CE1-B4CB1B13579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3D5B60-01E5-4A47-9117-193E84A8858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94A11F-0649-495F-BAF5-79132AADAB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64F04C-C62F-414F-AEA2-447AB610420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821016-83AE-4AB8-A25B-0BA2F42BAFE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44835C-CD9C-4226-8A6F-0E3A64683B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32BABF-2700-4062-9CFF-49EBFE686E2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9"/>
          <p:cNvSpPr/>
          <p:nvPr/>
        </p:nvSpPr>
        <p:spPr>
          <a:xfrm>
            <a:off x="0" y="260280"/>
            <a:ext cx="928800" cy="35424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1" name="Rectangle 10"/>
          <p:cNvSpPr/>
          <p:nvPr/>
        </p:nvSpPr>
        <p:spPr>
          <a:xfrm>
            <a:off x="934920" y="260280"/>
            <a:ext cx="8200800" cy="35424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2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21520" cy="572040"/>
          </a:xfrm>
          <a:prstGeom prst="rect">
            <a:avLst/>
          </a:prstGeom>
          <a:ln w="0">
            <a:noFill/>
          </a:ln>
        </p:spPr>
      </p:pic>
      <p:sp>
        <p:nvSpPr>
          <p:cNvPr id="3" name="ZoneTexte 7"/>
          <p:cNvSpPr/>
          <p:nvPr/>
        </p:nvSpPr>
        <p:spPr>
          <a:xfrm>
            <a:off x="4267800" y="6642000"/>
            <a:ext cx="63036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9"/>
          <p:cNvSpPr/>
          <p:nvPr/>
        </p:nvSpPr>
        <p:spPr>
          <a:xfrm>
            <a:off x="2160" y="620640"/>
            <a:ext cx="9135720" cy="550260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0" y="0"/>
            <a:ext cx="9135720" cy="61452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ftr" idx="1"/>
          </p:nvPr>
        </p:nvSpPr>
        <p:spPr>
          <a:xfrm>
            <a:off x="8893080" y="0"/>
            <a:ext cx="242640" cy="25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sldNum" idx="2"/>
          </p:nvPr>
        </p:nvSpPr>
        <p:spPr>
          <a:xfrm>
            <a:off x="8893080" y="0"/>
            <a:ext cx="242640" cy="25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4280975-8449-48DB-9C7A-8AC2BB878CB0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dt" idx="3"/>
          </p:nvPr>
        </p:nvSpPr>
        <p:spPr>
          <a:xfrm>
            <a:off x="8893080" y="0"/>
            <a:ext cx="244800" cy="25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/>
          <p:nvPr/>
        </p:nvSpPr>
        <p:spPr>
          <a:xfrm>
            <a:off x="1260000" y="1980000"/>
            <a:ext cx="6474600" cy="349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28/03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"/>
          <p:cNvSpPr/>
          <p:nvPr/>
        </p:nvSpPr>
        <p:spPr>
          <a:xfrm>
            <a:off x="8820000" y="6480000"/>
            <a:ext cx="37548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9303C75-F5BE-4DCB-BBE9-A098429E57A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814475-ACA8-4522-A104-5ADE5291DE53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260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6600" cy="110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DOCX et 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3373920" y="720000"/>
            <a:ext cx="4361040" cy="5184000"/>
          </a:xfrm>
          <a:prstGeom prst="rect">
            <a:avLst/>
          </a:prstGeom>
          <a:ln w="0">
            <a:noFill/>
          </a:ln>
        </p:spPr>
      </p:pic>
      <p:sp>
        <p:nvSpPr>
          <p:cNvPr id="105" name=""/>
          <p:cNvSpPr/>
          <p:nvPr/>
        </p:nvSpPr>
        <p:spPr>
          <a:xfrm>
            <a:off x="8729640" y="643104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4684417-FF4A-4468-903E-0CFE989A587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0C3ACF-843E-462C-9BB7-48B6ECF3DDF1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4548240" y="696960"/>
            <a:ext cx="4087080" cy="2898360"/>
          </a:xfrm>
          <a:prstGeom prst="rect">
            <a:avLst/>
          </a:prstGeom>
          <a:ln w="0">
            <a:noFill/>
          </a:ln>
        </p:spPr>
      </p:pic>
      <p:sp>
        <p:nvSpPr>
          <p:cNvPr id="107" name=""/>
          <p:cNvSpPr/>
          <p:nvPr/>
        </p:nvSpPr>
        <p:spPr>
          <a:xfrm>
            <a:off x="360000" y="900000"/>
            <a:ext cx="395532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tous les paragraphes pour  chaque titre présent dans chaque DOCX.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180000" y="3683880"/>
            <a:ext cx="8499600" cy="2395440"/>
          </a:xfrm>
          <a:prstGeom prst="rect">
            <a:avLst/>
          </a:prstGeom>
          <a:ln w="0">
            <a:noFill/>
          </a:ln>
        </p:spPr>
      </p:pic>
      <p:sp>
        <p:nvSpPr>
          <p:cNvPr id="109" name=""/>
          <p:cNvSpPr/>
          <p:nvPr/>
        </p:nvSpPr>
        <p:spPr>
          <a:xfrm>
            <a:off x="360000" y="3240000"/>
            <a:ext cx="3955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filtre les titres qui nous intéresse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873000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63C0E17-5EBE-4282-9A6E-37761603E82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9A9383-0948-44C8-8D94-92CBD0AD703A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"/>
          <p:cNvSpPr/>
          <p:nvPr/>
        </p:nvSpPr>
        <p:spPr>
          <a:xfrm>
            <a:off x="540000" y="1080000"/>
            <a:ext cx="341532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fusionne tous les paragraphes sous chaque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3816000" y="684000"/>
            <a:ext cx="3919320" cy="1785600"/>
          </a:xfrm>
          <a:prstGeom prst="rect">
            <a:avLst/>
          </a:prstGeom>
          <a:ln w="0">
            <a:noFill/>
          </a:ln>
        </p:spPr>
      </p:pic>
      <p:sp>
        <p:nvSpPr>
          <p:cNvPr id="113" name=""/>
          <p:cNvSpPr/>
          <p:nvPr/>
        </p:nvSpPr>
        <p:spPr>
          <a:xfrm>
            <a:off x="540000" y="2880000"/>
            <a:ext cx="3595320" cy="143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fait l’hypothèse qu’il y a des mots à enlever pour rendre le texte plus propre.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Stopwords, mot trop fréquents, etc.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669600" y="4680000"/>
            <a:ext cx="6705720" cy="355320"/>
          </a:xfrm>
          <a:prstGeom prst="rect">
            <a:avLst/>
          </a:prstGeom>
          <a:ln w="0">
            <a:noFill/>
          </a:ln>
        </p:spPr>
      </p:pic>
      <p:sp>
        <p:nvSpPr>
          <p:cNvPr id="115" name=""/>
          <p:cNvSpPr/>
          <p:nvPr/>
        </p:nvSpPr>
        <p:spPr>
          <a:xfrm>
            <a:off x="873000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137EA8D-5889-4E62-87ED-CF7B382C0C1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E6A985-DCCE-4C06-8ECF-64D7462F65FB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"/>
          <p:cNvSpPr/>
          <p:nvPr/>
        </p:nvSpPr>
        <p:spPr>
          <a:xfrm>
            <a:off x="576000" y="1306440"/>
            <a:ext cx="8095320" cy="53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regarde alors la fréquence d’apparitions des termes par Section et 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0" y="1846440"/>
            <a:ext cx="9138960" cy="2584440"/>
          </a:xfrm>
          <a:prstGeom prst="rect">
            <a:avLst/>
          </a:prstGeom>
          <a:ln w="0">
            <a:noFill/>
          </a:ln>
        </p:spPr>
      </p:pic>
      <p:sp>
        <p:nvSpPr>
          <p:cNvPr id="118" name=""/>
          <p:cNvSpPr/>
          <p:nvPr/>
        </p:nvSpPr>
        <p:spPr>
          <a:xfrm>
            <a:off x="936000" y="4680000"/>
            <a:ext cx="7195320" cy="7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exemple ici, patient(s), study, trial, clinical, le reste peut donner une importance au texte.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862200" y="5336640"/>
            <a:ext cx="7315560" cy="71532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873000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AA50231-2270-4098-9BAF-A7E7EA3E75A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23A011-D400-4AD7-B7FA-6E806FD4455D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"/>
          <p:cNvSpPr/>
          <p:nvPr/>
        </p:nvSpPr>
        <p:spPr>
          <a:xfrm>
            <a:off x="540000" y="900000"/>
            <a:ext cx="2695320" cy="53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PS : Erreur de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25200" y="1474560"/>
            <a:ext cx="9138960" cy="127908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873000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C520107-4F94-44F3-B12B-4A442982B86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2F2ACA-B5D9-459F-80E8-164BF6E4B744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"/>
          <p:cNvSpPr/>
          <p:nvPr/>
        </p:nvSpPr>
        <p:spPr>
          <a:xfrm>
            <a:off x="360000" y="900000"/>
            <a:ext cx="467532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commence alors à nettoyer le texte en fonction de ce qu’on a vu mais autres choses à nettoyer apparaît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442080" y="1908000"/>
            <a:ext cx="3333240" cy="1975320"/>
          </a:xfrm>
          <a:prstGeom prst="rect">
            <a:avLst/>
          </a:prstGeom>
          <a:ln w="0">
            <a:noFill/>
          </a:ln>
        </p:spPr>
      </p:pic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5220000" y="1905480"/>
            <a:ext cx="3235320" cy="1977840"/>
          </a:xfrm>
          <a:prstGeom prst="rect">
            <a:avLst/>
          </a:prstGeom>
          <a:ln w="0">
            <a:noFill/>
          </a:ln>
        </p:spPr>
      </p:pic>
      <p:sp>
        <p:nvSpPr>
          <p:cNvPr id="127" name=""/>
          <p:cNvSpPr/>
          <p:nvPr/>
        </p:nvSpPr>
        <p:spPr>
          <a:xfrm>
            <a:off x="1800000" y="4140000"/>
            <a:ext cx="449532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M12, W4, D0 → Month 12, Week 4, Day 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gvhd, sct →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360000" y="5040000"/>
            <a:ext cx="539532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rajoute le principe de durée dans le nettoyage, on les garde car on décide de garder les nombres.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873000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648A563-7664-4BC4-8393-5AEE17898B0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1618E4-24CC-432F-BCBD-FE3785A6A67F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"/>
          <p:cNvSpPr/>
          <p:nvPr/>
        </p:nvSpPr>
        <p:spPr>
          <a:xfrm>
            <a:off x="363240" y="720000"/>
            <a:ext cx="557532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faut faire quelque chose pour les 580 acronymes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360000" y="1303200"/>
            <a:ext cx="4498560" cy="1572120"/>
          </a:xfrm>
          <a:prstGeom prst="rect">
            <a:avLst/>
          </a:prstGeom>
          <a:ln w="0">
            <a:noFill/>
          </a:ln>
        </p:spPr>
      </p:pic>
      <p:sp>
        <p:nvSpPr>
          <p:cNvPr id="132" name=""/>
          <p:cNvSpPr/>
          <p:nvPr/>
        </p:nvSpPr>
        <p:spPr>
          <a:xfrm>
            <a:off x="4863240" y="1800000"/>
            <a:ext cx="3235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 début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363240" y="3240000"/>
            <a:ext cx="4710600" cy="2155320"/>
          </a:xfrm>
          <a:prstGeom prst="rect">
            <a:avLst/>
          </a:prstGeom>
          <a:ln w="0">
            <a:noFill/>
          </a:ln>
        </p:spPr>
      </p:pic>
      <p:sp>
        <p:nvSpPr>
          <p:cNvPr id="134" name=""/>
          <p:cNvSpPr/>
          <p:nvPr/>
        </p:nvSpPr>
        <p:spPr>
          <a:xfrm>
            <a:off x="5078520" y="4140000"/>
            <a:ext cx="323532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finit les acronymes restant avec le guide médical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540000" y="5493240"/>
            <a:ext cx="8275320" cy="53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J’en traite le plus possible (environ 300), il en reste forcément que je n’ai pas vu  (mais peu fréquent)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873000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1BEE9F2-5AB3-494F-BB1B-D367DD810E5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0B2325-2360-4F5C-982A-71B7B7EE5BDD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"/>
          <p:cNvSpPr/>
          <p:nvPr/>
        </p:nvSpPr>
        <p:spPr>
          <a:xfrm>
            <a:off x="900000" y="1062360"/>
            <a:ext cx="7195320" cy="469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Liste des modifications du nettoyage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Conversion en minuscules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Normalisation Unicode (ex: "é" devient "e")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 la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Nettoyage des espaces (Tabulation, Retour à la ligne)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des stopwords (+ mot fréquents)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codes temporels spécifiques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Fusion des paragraphes d'une même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"/>
          <p:cNvSpPr/>
          <p:nvPr/>
        </p:nvSpPr>
        <p:spPr>
          <a:xfrm>
            <a:off x="873000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3549539-EE81-46A6-82C7-324ED264356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B5D413-86B8-42FA-AE95-25DD38A45EE4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288000" y="1800000"/>
            <a:ext cx="3402360" cy="1975320"/>
          </a:xfrm>
          <a:prstGeom prst="rect">
            <a:avLst/>
          </a:prstGeom>
          <a:ln w="0">
            <a:noFill/>
          </a:ln>
        </p:spPr>
      </p:pic>
      <p:sp>
        <p:nvSpPr>
          <p:cNvPr id="140" name=""/>
          <p:cNvSpPr/>
          <p:nvPr/>
        </p:nvSpPr>
        <p:spPr>
          <a:xfrm>
            <a:off x="3816000" y="2592000"/>
            <a:ext cx="1615320" cy="71532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5488920" y="1810440"/>
            <a:ext cx="3614400" cy="196488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3"/>
          <a:stretch/>
        </p:blipFill>
        <p:spPr>
          <a:xfrm>
            <a:off x="396000" y="4032000"/>
            <a:ext cx="3235320" cy="1941120"/>
          </a:xfrm>
          <a:prstGeom prst="rect">
            <a:avLst/>
          </a:prstGeom>
          <a:ln w="0">
            <a:noFill/>
          </a:ln>
        </p:spPr>
      </p:pic>
      <p:sp>
        <p:nvSpPr>
          <p:cNvPr id="143" name=""/>
          <p:cNvSpPr/>
          <p:nvPr/>
        </p:nvSpPr>
        <p:spPr>
          <a:xfrm>
            <a:off x="3816000" y="4716000"/>
            <a:ext cx="1615320" cy="71532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4"/>
          <a:stretch/>
        </p:blipFill>
        <p:spPr>
          <a:xfrm>
            <a:off x="5575320" y="4032000"/>
            <a:ext cx="3385800" cy="1975320"/>
          </a:xfrm>
          <a:prstGeom prst="rect">
            <a:avLst/>
          </a:prstGeom>
          <a:ln w="0">
            <a:noFill/>
          </a:ln>
        </p:spPr>
      </p:pic>
      <p:sp>
        <p:nvSpPr>
          <p:cNvPr id="145" name=""/>
          <p:cNvSpPr/>
          <p:nvPr/>
        </p:nvSpPr>
        <p:spPr>
          <a:xfrm>
            <a:off x="360000" y="648000"/>
            <a:ext cx="8635680" cy="11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WORDCLOUD → Simple, Classique, facile d’utilisation (Choisi)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STYLECLOUD →  stylisé, moins ‘’pro’’, esthétique, posters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 BUBBLE → Pas bon dans notre cas, bulles de termes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PyLDAVis → A envisager pour la suite avec l’embedding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873000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71B453C-ADEF-40FB-B980-E5BA3F285C9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47C0E0-5C73-4AB8-B737-6DCF9B5EB42C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36000" y="36000"/>
            <a:ext cx="4999320" cy="295560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3780000" y="3017880"/>
            <a:ext cx="5215320" cy="303912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/>
          <p:nvPr/>
        </p:nvSpPr>
        <p:spPr>
          <a:xfrm>
            <a:off x="873000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EF530B4-917C-42CE-A626-0C2E53D2EEA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BDD7DD-0983-495F-9C83-099FB52FA4CA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1"/>
          <p:cNvSpPr/>
          <p:nvPr/>
        </p:nvSpPr>
        <p:spPr>
          <a:xfrm>
            <a:off x="610920" y="6134760"/>
            <a:ext cx="575532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1"/>
          <p:cNvSpPr>
            <a:spLocks noGrp="1"/>
          </p:cNvSpPr>
          <p:nvPr>
            <p:ph/>
          </p:nvPr>
        </p:nvSpPr>
        <p:spPr>
          <a:xfrm>
            <a:off x="467640" y="5301360"/>
            <a:ext cx="5106600" cy="7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Service de Biostatistique et Information Médicale – Saint Louis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Rectangle 8"/>
          <p:cNvSpPr/>
          <p:nvPr/>
        </p:nvSpPr>
        <p:spPr>
          <a:xfrm>
            <a:off x="1925640" y="748080"/>
            <a:ext cx="5286600" cy="5286600"/>
          </a:xfrm>
          <a:prstGeom prst="rect">
            <a:avLst/>
          </a:prstGeom>
          <a:blipFill rotWithShape="0">
            <a:blip r:embed="rId1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67640" y="1556640"/>
            <a:ext cx="8202960" cy="2946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Méthodes de Représentation Vectorielle pour le Traitement Automatisé du Langage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 : 28/03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Espace réservé du texte 2"/>
          <p:cNvSpPr/>
          <p:nvPr/>
        </p:nvSpPr>
        <p:spPr>
          <a:xfrm>
            <a:off x="6087240" y="5121720"/>
            <a:ext cx="2907000" cy="76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Début du projet : 24/03/2025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Développeur : Loris Dematini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"/>
          <p:cNvSpPr/>
          <p:nvPr/>
        </p:nvSpPr>
        <p:spPr>
          <a:xfrm>
            <a:off x="8820000" y="6430680"/>
            <a:ext cx="37548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8D9B515-0449-4913-9B38-487A77E7268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949EE4-84F3-412A-BA99-FC839B9DC17B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"/>
          <p:cNvSpPr/>
          <p:nvPr/>
        </p:nvSpPr>
        <p:spPr>
          <a:xfrm>
            <a:off x="360000" y="720000"/>
            <a:ext cx="4495320" cy="143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Hypothèse : Il y a des mots plus importants que d’autres pour des sections et documents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TFxIDF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 versions pre et post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62640" y="2700000"/>
            <a:ext cx="4433040" cy="3323520"/>
          </a:xfrm>
          <a:prstGeom prst="rect">
            <a:avLst/>
          </a:prstGeom>
          <a:ln w="0"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4608000" y="2700000"/>
            <a:ext cx="4466520" cy="3348720"/>
          </a:xfrm>
          <a:prstGeom prst="rect">
            <a:avLst/>
          </a:prstGeom>
          <a:ln w="0">
            <a:noFill/>
          </a:ln>
        </p:spPr>
      </p:pic>
      <p:sp>
        <p:nvSpPr>
          <p:cNvPr id="153" name=""/>
          <p:cNvSpPr/>
          <p:nvPr/>
        </p:nvSpPr>
        <p:spPr>
          <a:xfrm>
            <a:off x="873000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BB01C12-5434-42ED-BBEE-58B4B9A355C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433D88-43EB-4561-BC2B-75AC65E7638A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"/>
          <p:cNvSpPr/>
          <p:nvPr/>
        </p:nvSpPr>
        <p:spPr>
          <a:xfrm>
            <a:off x="108000" y="828000"/>
            <a:ext cx="4495680" cy="7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En cours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+ Kmeans par section avec TFxIDF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866160" y="1542240"/>
            <a:ext cx="7373520" cy="442224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5427720" y="720000"/>
            <a:ext cx="3027960" cy="85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faire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 + 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873000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09458F1-5AA4-4F1E-8899-B320D4F9FDA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BDB285-1BB6-47F9-9890-AF33CF7A070B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1260000" y="1980000"/>
            <a:ext cx="6474600" cy="349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3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11/04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873000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0BF088B-042A-4D93-900A-265C314F56A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85582A-77FF-4194-BB68-A8B629D2795A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900000" y="1087560"/>
            <a:ext cx="7076880" cy="4668480"/>
          </a:xfrm>
          <a:prstGeom prst="rect">
            <a:avLst/>
          </a:prstGeom>
          <a:ln w="0">
            <a:noFill/>
          </a:ln>
        </p:spPr>
      </p:pic>
      <p:sp>
        <p:nvSpPr>
          <p:cNvPr id="161" name=""/>
          <p:cNvSpPr/>
          <p:nvPr/>
        </p:nvSpPr>
        <p:spPr>
          <a:xfrm>
            <a:off x="900000" y="720000"/>
            <a:ext cx="503604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→ Kmeans des Sections + Etudes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873000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34EACF2-AB7F-42AA-A742-BC9A2926C95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FBD41C-2E83-49E6-ABB4-78D9E42E7DD0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"/>
          <p:cNvSpPr/>
          <p:nvPr/>
        </p:nvSpPr>
        <p:spPr>
          <a:xfrm>
            <a:off x="900000" y="720360"/>
            <a:ext cx="50360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 et Data Management à l’écart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Zoom sur les autres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1021320" y="1332000"/>
            <a:ext cx="7218720" cy="467604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873000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A09B598-8575-4969-B810-5C0C121001A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F93F02-21B8-45FA-8FBC-03A19AB02A1A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"/>
          <p:cNvSpPr/>
          <p:nvPr/>
        </p:nvSpPr>
        <p:spPr>
          <a:xfrm>
            <a:off x="360000" y="720000"/>
            <a:ext cx="413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avec t-sne pour 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864000" y="1080000"/>
            <a:ext cx="7553160" cy="5000040"/>
          </a:xfrm>
          <a:prstGeom prst="rect">
            <a:avLst/>
          </a:prstGeom>
          <a:ln w="0">
            <a:noFill/>
          </a:ln>
        </p:spPr>
      </p:pic>
      <p:sp>
        <p:nvSpPr>
          <p:cNvPr id="168" name=""/>
          <p:cNvSpPr/>
          <p:nvPr/>
        </p:nvSpPr>
        <p:spPr>
          <a:xfrm>
            <a:off x="4680000" y="720000"/>
            <a:ext cx="413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873000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13454DB-096D-4466-9EF2-56749CFC438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1A2026-B5E4-4DA7-88B0-925B85251D54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"/>
          <p:cNvSpPr/>
          <p:nvPr/>
        </p:nvSpPr>
        <p:spPr>
          <a:xfrm>
            <a:off x="180000" y="720000"/>
            <a:ext cx="521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et Sections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756000" y="1044000"/>
            <a:ext cx="7568640" cy="5062320"/>
          </a:xfrm>
          <a:prstGeom prst="rect">
            <a:avLst/>
          </a:prstGeom>
          <a:ln w="0">
            <a:noFill/>
          </a:ln>
        </p:spPr>
      </p:pic>
      <p:sp>
        <p:nvSpPr>
          <p:cNvPr id="172" name=""/>
          <p:cNvSpPr/>
          <p:nvPr/>
        </p:nvSpPr>
        <p:spPr>
          <a:xfrm>
            <a:off x="873000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D1021DC-5420-4939-8F03-D1F0A4FA596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52F716-1BE8-48B5-8385-5D7ECD7B7DE1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1480320" y="900000"/>
            <a:ext cx="5535720" cy="206820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259560" y="3420000"/>
            <a:ext cx="8880480" cy="162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Faible inertie → les points sont très proches des centroïdes → clusters compacts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Haute inertie → les points sont dispersés → clusters peu cohérents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Mais : l'inertie diminue toujours quand on augmente le nombre de clusters, car plus de clusters = plus de flexibilité → d’où l’intérêt de la méthode du coude.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873000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7E58C39-5B6A-4701-AEE8-782A17C35EF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627160-F63C-4E73-9987-6AF6E88DA44F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"/>
          <p:cNvSpPr/>
          <p:nvPr/>
        </p:nvSpPr>
        <p:spPr>
          <a:xfrm>
            <a:off x="1260000" y="5220000"/>
            <a:ext cx="449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choisit visuellement 5 Clusters.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873000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EC130C2-3B82-48F3-9CDA-D3D1926B59C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60000" y="690480"/>
            <a:ext cx="7016400" cy="43837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85B5D5-69C5-480E-BE89-29C99E28DA72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"/>
          <p:cNvSpPr/>
          <p:nvPr/>
        </p:nvSpPr>
        <p:spPr>
          <a:xfrm>
            <a:off x="873000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FDDB294-6CC4-48A7-8500-CBD030136D4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443520" y="644040"/>
            <a:ext cx="8084880" cy="53884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178679-9850-45CE-AFF9-5A4C2BC993C7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260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6600" cy="110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études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 en PDF et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CSV des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2880000" y="1260000"/>
            <a:ext cx="3414240" cy="89424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Base De Donnée : 3256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4680000" y="2160000"/>
            <a:ext cx="36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"/>
          <p:cNvSpPr/>
          <p:nvPr/>
        </p:nvSpPr>
        <p:spPr>
          <a:xfrm>
            <a:off x="2880000" y="2700000"/>
            <a:ext cx="3594240" cy="89424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PDF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1061 éléments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4680000" y="2244600"/>
            <a:ext cx="305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les .docx et .doc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4680000" y="3600000"/>
            <a:ext cx="360" cy="10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"/>
          <p:cNvSpPr/>
          <p:nvPr/>
        </p:nvSpPr>
        <p:spPr>
          <a:xfrm>
            <a:off x="2880000" y="4680000"/>
            <a:ext cx="3594240" cy="89424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Protocoles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41 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"/>
          <p:cNvSpPr/>
          <p:nvPr/>
        </p:nvSpPr>
        <p:spPr>
          <a:xfrm>
            <a:off x="4860000" y="3600000"/>
            <a:ext cx="3954240" cy="12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la dernière version des protocoles des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Études non critiques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Inclusions des parties commencée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565560" y="3564000"/>
            <a:ext cx="3064680" cy="1175040"/>
          </a:xfrm>
          <a:prstGeom prst="rect">
            <a:avLst/>
          </a:prstGeom>
          <a:ln w="0">
            <a:noFill/>
          </a:ln>
        </p:spPr>
      </p:pic>
      <p:sp>
        <p:nvSpPr>
          <p:cNvPr id="73" name=""/>
          <p:cNvSpPr/>
          <p:nvPr/>
        </p:nvSpPr>
        <p:spPr>
          <a:xfrm>
            <a:off x="8820000" y="6430680"/>
            <a:ext cx="37548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F5925D7-8C86-4F65-9FEC-E43CCD60E30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8C2D30-309D-4980-833A-9C6036D7AB21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"/>
          <p:cNvSpPr/>
          <p:nvPr/>
        </p:nvSpPr>
        <p:spPr>
          <a:xfrm>
            <a:off x="180000" y="720000"/>
            <a:ext cx="251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Calculs de distances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540000" y="1395000"/>
            <a:ext cx="3956040" cy="179604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540000" y="3600000"/>
            <a:ext cx="3956040" cy="179604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4860000" y="2340000"/>
            <a:ext cx="3956040" cy="1796040"/>
          </a:xfrm>
          <a:prstGeom prst="rect">
            <a:avLst/>
          </a:prstGeom>
          <a:ln w="0">
            <a:noFill/>
          </a:ln>
        </p:spPr>
      </p:pic>
      <p:sp>
        <p:nvSpPr>
          <p:cNvPr id="185" name=""/>
          <p:cNvSpPr/>
          <p:nvPr/>
        </p:nvSpPr>
        <p:spPr>
          <a:xfrm>
            <a:off x="873000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74518CC-18B6-4F0C-9421-6B861385AA4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D7850C-22AC-445A-A5DF-04BA72364EA5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540000" y="1209960"/>
            <a:ext cx="7524720" cy="130608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540000" y="2971080"/>
            <a:ext cx="7707600" cy="1351800"/>
          </a:xfrm>
          <a:prstGeom prst="rect">
            <a:avLst/>
          </a:prstGeom>
          <a:ln w="0">
            <a:noFill/>
          </a:ln>
        </p:spPr>
      </p:pic>
      <p:sp>
        <p:nvSpPr>
          <p:cNvPr id="188" name=""/>
          <p:cNvSpPr/>
          <p:nvPr/>
        </p:nvSpPr>
        <p:spPr>
          <a:xfrm>
            <a:off x="540000" y="900000"/>
            <a:ext cx="39560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Euclienne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540000" y="2624760"/>
            <a:ext cx="25160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Cosinus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540000" y="4513680"/>
            <a:ext cx="30560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Manhattan : (problème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0" y="4860000"/>
            <a:ext cx="9139680" cy="1153080"/>
          </a:xfrm>
          <a:prstGeom prst="rect">
            <a:avLst/>
          </a:prstGeom>
          <a:ln w="0">
            <a:noFill/>
          </a:ln>
        </p:spPr>
      </p:pic>
      <p:sp>
        <p:nvSpPr>
          <p:cNvPr id="192" name=""/>
          <p:cNvSpPr/>
          <p:nvPr/>
        </p:nvSpPr>
        <p:spPr>
          <a:xfrm>
            <a:off x="180000" y="589680"/>
            <a:ext cx="39560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« lung »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873000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AC9BEF8-3E6C-4C4D-B794-D2A8A39C812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587090-958A-479B-AC0D-1A1484876D2C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"/>
          <p:cNvSpPr/>
          <p:nvPr/>
        </p:nvSpPr>
        <p:spPr>
          <a:xfrm>
            <a:off x="432360" y="900360"/>
            <a:ext cx="251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Jaccard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432360" y="2517120"/>
            <a:ext cx="215568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Dice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66960" y="1260000"/>
            <a:ext cx="8965080" cy="103968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93600" y="2946960"/>
            <a:ext cx="9003240" cy="103968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/>
        </p:blipFill>
        <p:spPr>
          <a:xfrm>
            <a:off x="36360" y="4579920"/>
            <a:ext cx="9139680" cy="996120"/>
          </a:xfrm>
          <a:prstGeom prst="rect">
            <a:avLst/>
          </a:prstGeom>
          <a:ln w="0">
            <a:noFill/>
          </a:ln>
        </p:spPr>
      </p:pic>
      <p:sp>
        <p:nvSpPr>
          <p:cNvPr id="199" name=""/>
          <p:cNvSpPr/>
          <p:nvPr/>
        </p:nvSpPr>
        <p:spPr>
          <a:xfrm>
            <a:off x="324000" y="4189680"/>
            <a:ext cx="2552040" cy="38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Hamming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3240000" y="720000"/>
            <a:ext cx="359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Problème ici car binaire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"/>
          <p:cNvSpPr/>
          <p:nvPr/>
        </p:nvSpPr>
        <p:spPr>
          <a:xfrm>
            <a:off x="873000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9A0EF9B-5C4F-46E8-A2CC-E5609956E95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39D708-35C8-4A1E-9B3C-096D7768836E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"/>
          <p:cNvSpPr/>
          <p:nvPr/>
        </p:nvSpPr>
        <p:spPr>
          <a:xfrm>
            <a:off x="360000" y="720000"/>
            <a:ext cx="269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POC v1 avec Streamlit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360" y="1159920"/>
            <a:ext cx="9139680" cy="4416120"/>
          </a:xfrm>
          <a:prstGeom prst="rect">
            <a:avLst/>
          </a:prstGeom>
          <a:ln w="0">
            <a:noFill/>
          </a:ln>
        </p:spPr>
      </p:pic>
      <p:sp>
        <p:nvSpPr>
          <p:cNvPr id="204" name=""/>
          <p:cNvSpPr/>
          <p:nvPr/>
        </p:nvSpPr>
        <p:spPr>
          <a:xfrm>
            <a:off x="873000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AFE1225-5204-4AA7-8378-8FE78539538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FBD833-4E6B-44CF-9FC5-A5405984C6DE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"/>
          <p:cNvSpPr/>
          <p:nvPr/>
        </p:nvSpPr>
        <p:spPr>
          <a:xfrm>
            <a:off x="1260000" y="1980000"/>
            <a:ext cx="6474600" cy="349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4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18/04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869508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143AE72-008A-4777-9142-21781DE0E2B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AFE8C9-696E-4724-9132-B9C16DF64F1C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180000" y="1112760"/>
            <a:ext cx="8791560" cy="482400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180000" y="720000"/>
            <a:ext cx="251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869508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BE51F0B-D8D8-4357-86DB-B754828576A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186AC0-FFC0-427F-9038-778408F2C10C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180000" y="720000"/>
            <a:ext cx="251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Euclidienne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25200" y="1260000"/>
            <a:ext cx="8971560" cy="339840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869508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A908746-6BB0-4D6D-B4FC-4FEFCF113B5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14438A-A25E-44EE-BCC2-80EFE378DA80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51480" y="1080000"/>
            <a:ext cx="9087840" cy="4431600"/>
          </a:xfrm>
          <a:prstGeom prst="rect">
            <a:avLst/>
          </a:prstGeom>
          <a:ln w="0">
            <a:noFill/>
          </a:ln>
        </p:spPr>
      </p:pic>
      <p:sp>
        <p:nvSpPr>
          <p:cNvPr id="214" name=""/>
          <p:cNvSpPr/>
          <p:nvPr/>
        </p:nvSpPr>
        <p:spPr>
          <a:xfrm>
            <a:off x="180000" y="720000"/>
            <a:ext cx="341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Distance / Similarité Cosinus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180000" y="5760000"/>
            <a:ext cx="719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Requête d’un mot = Produit Scalaire ou 1-produit scalaire = distance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869508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B863ADA-5024-44A0-B65B-C5DBA4C4E57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B35A98-08B4-43A5-82EB-1F34B4DCA914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346320" y="1440000"/>
            <a:ext cx="8470440" cy="3966480"/>
          </a:xfrm>
          <a:prstGeom prst="rect">
            <a:avLst/>
          </a:prstGeom>
          <a:ln w="0">
            <a:noFill/>
          </a:ln>
        </p:spPr>
      </p:pic>
      <p:sp>
        <p:nvSpPr>
          <p:cNvPr id="218" name=""/>
          <p:cNvSpPr/>
          <p:nvPr/>
        </p:nvSpPr>
        <p:spPr>
          <a:xfrm>
            <a:off x="180000" y="720000"/>
            <a:ext cx="2516760" cy="5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de Hamming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>
            <a:off x="869508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003BE60-A909-4745-928D-4AE8779FE12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D8BEB4-A6AF-4589-B21A-487F7F506738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32120" y="3600000"/>
            <a:ext cx="4724640" cy="2322720"/>
          </a:xfrm>
          <a:prstGeom prst="rect">
            <a:avLst/>
          </a:prstGeom>
          <a:ln w="0">
            <a:noFill/>
          </a:ln>
        </p:spPr>
      </p:pic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3739680" y="900000"/>
            <a:ext cx="5257080" cy="2156760"/>
          </a:xfrm>
          <a:prstGeom prst="rect">
            <a:avLst/>
          </a:prstGeom>
          <a:ln w="0">
            <a:noFill/>
          </a:ln>
        </p:spPr>
      </p:pic>
      <p:sp>
        <p:nvSpPr>
          <p:cNvPr id="222" name=""/>
          <p:cNvSpPr/>
          <p:nvPr/>
        </p:nvSpPr>
        <p:spPr>
          <a:xfrm>
            <a:off x="1620000" y="1080000"/>
            <a:ext cx="1976760" cy="5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Dice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"/>
          <p:cNvSpPr/>
          <p:nvPr/>
        </p:nvSpPr>
        <p:spPr>
          <a:xfrm>
            <a:off x="4860000" y="4140000"/>
            <a:ext cx="215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Jaccard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869508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D0C697D-EA3E-40E0-AACB-85BF70578D8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1E84CF-50BD-465C-BB4B-7C412D04DB05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260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Distribution des pages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1620000" y="900000"/>
            <a:ext cx="5034240" cy="5034240"/>
          </a:xfrm>
          <a:prstGeom prst="rect">
            <a:avLst/>
          </a:prstGeom>
          <a:ln w="0">
            <a:noFill/>
          </a:ln>
        </p:spPr>
      </p:pic>
      <p:sp>
        <p:nvSpPr>
          <p:cNvPr id="76" name=""/>
          <p:cNvSpPr/>
          <p:nvPr/>
        </p:nvSpPr>
        <p:spPr>
          <a:xfrm>
            <a:off x="8820360" y="6431040"/>
            <a:ext cx="37548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996F07D-DAD2-4D12-BF7D-08AFC5E45FA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38FC46-0DF3-4D9B-8FD4-B539C7776552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"/>
          <p:cNvSpPr/>
          <p:nvPr/>
        </p:nvSpPr>
        <p:spPr>
          <a:xfrm>
            <a:off x="360000" y="720000"/>
            <a:ext cx="5756760" cy="5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Cosinus (multiple textes et double requêtes)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1336680" y="1055160"/>
            <a:ext cx="6653160" cy="5025960"/>
          </a:xfrm>
          <a:prstGeom prst="rect">
            <a:avLst/>
          </a:prstGeom>
          <a:ln w="0">
            <a:noFill/>
          </a:ln>
        </p:spPr>
      </p:pic>
      <p:sp>
        <p:nvSpPr>
          <p:cNvPr id="227" name=""/>
          <p:cNvSpPr/>
          <p:nvPr/>
        </p:nvSpPr>
        <p:spPr>
          <a:xfrm>
            <a:off x="869508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1096B7A-3B61-467D-A20D-F1DA5777F32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8A05EC-12B7-4D59-A034-32C09CA85BED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110880" y="1080000"/>
            <a:ext cx="5825880" cy="1832760"/>
          </a:xfrm>
          <a:prstGeom prst="rect">
            <a:avLst/>
          </a:prstGeom>
          <a:ln w="0">
            <a:noFill/>
          </a:ln>
        </p:spPr>
      </p:pic>
      <p:sp>
        <p:nvSpPr>
          <p:cNvPr id="229" name=""/>
          <p:cNvSpPr/>
          <p:nvPr/>
        </p:nvSpPr>
        <p:spPr>
          <a:xfrm flipH="1" rot="16198800">
            <a:off x="6282000" y="2160360"/>
            <a:ext cx="915480" cy="554400"/>
          </a:xfrm>
          <a:custGeom>
            <a:avLst/>
            <a:gdLst>
              <a:gd name="textAreaLeft" fmla="*/ -1800 w 915480"/>
              <a:gd name="textAreaRight" fmla="*/ 916920 w 915480"/>
              <a:gd name="textAreaTop" fmla="*/ 0 h 554400"/>
              <a:gd name="textAreaBottom" fmla="*/ 557640 h 55440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5400000" y="3060000"/>
            <a:ext cx="3416760" cy="71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 Tableau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ne garde que la value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"/>
          <p:cNvSpPr/>
          <p:nvPr/>
        </p:nvSpPr>
        <p:spPr>
          <a:xfrm>
            <a:off x="180000" y="720000"/>
            <a:ext cx="395676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Summary au propre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 flipH="1" rot="21576600">
            <a:off x="6253920" y="3958920"/>
            <a:ext cx="739080" cy="741240"/>
          </a:xfrm>
          <a:custGeom>
            <a:avLst/>
            <a:gdLst>
              <a:gd name="textAreaLeft" fmla="*/ -1800 w 739080"/>
              <a:gd name="textAreaRight" fmla="*/ 740520 w 739080"/>
              <a:gd name="textAreaTop" fmla="*/ 0 h 741240"/>
              <a:gd name="textAreaBottom" fmla="*/ 744480 h 74124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2"/>
          <a:stretch/>
        </p:blipFill>
        <p:spPr>
          <a:xfrm>
            <a:off x="339120" y="4895640"/>
            <a:ext cx="8276400" cy="779400"/>
          </a:xfrm>
          <a:prstGeom prst="rect">
            <a:avLst/>
          </a:prstGeom>
          <a:ln w="0">
            <a:noFill/>
          </a:ln>
        </p:spPr>
      </p:pic>
      <p:sp>
        <p:nvSpPr>
          <p:cNvPr id="234" name=""/>
          <p:cNvSpPr/>
          <p:nvPr/>
        </p:nvSpPr>
        <p:spPr>
          <a:xfrm>
            <a:off x="360000" y="4320000"/>
            <a:ext cx="413676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 de sortie (non-preprocess)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>
            <a:off x="869508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9041859-3445-4A37-AAA8-A61417624A5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F83DBB-67B9-422F-BC92-B89E83AE763F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"/>
          <p:cNvSpPr/>
          <p:nvPr/>
        </p:nvSpPr>
        <p:spPr>
          <a:xfrm>
            <a:off x="0" y="720000"/>
            <a:ext cx="197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487080" y="2713680"/>
            <a:ext cx="305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 annule les normes avec L2 → Sklearn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"/>
          <p:cNvSpPr/>
          <p:nvPr/>
        </p:nvSpPr>
        <p:spPr>
          <a:xfrm>
            <a:off x="4807080" y="2755440"/>
            <a:ext cx="269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Cosine = Produit Scalaire &amp; L2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799920" y="1653120"/>
            <a:ext cx="7476840" cy="877320"/>
          </a:xfrm>
          <a:prstGeom prst="rect">
            <a:avLst/>
          </a:prstGeom>
          <a:ln w="0">
            <a:noFill/>
          </a:ln>
        </p:spPr>
      </p:pic>
      <p:sp>
        <p:nvSpPr>
          <p:cNvPr id="240" name=""/>
          <p:cNvSpPr/>
          <p:nvPr/>
        </p:nvSpPr>
        <p:spPr>
          <a:xfrm>
            <a:off x="1440000" y="3627720"/>
            <a:ext cx="6134760" cy="68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Même avec double requête ou plus, un simple produit scalaire suffit, on peut remplacer ça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460800" y="4428000"/>
            <a:ext cx="7456320" cy="249120"/>
          </a:xfrm>
          <a:prstGeom prst="rect">
            <a:avLst/>
          </a:prstGeom>
          <a:ln w="0">
            <a:noFill/>
          </a:ln>
        </p:spPr>
      </p:pic>
      <p:sp>
        <p:nvSpPr>
          <p:cNvPr id="242" name=""/>
          <p:cNvSpPr/>
          <p:nvPr/>
        </p:nvSpPr>
        <p:spPr>
          <a:xfrm>
            <a:off x="1440000" y="4860000"/>
            <a:ext cx="10771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ça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3"/>
          <a:stretch/>
        </p:blipFill>
        <p:spPr>
          <a:xfrm>
            <a:off x="1800000" y="5220000"/>
            <a:ext cx="4954320" cy="357120"/>
          </a:xfrm>
          <a:prstGeom prst="rect">
            <a:avLst/>
          </a:prstGeom>
          <a:ln w="0">
            <a:noFill/>
          </a:ln>
        </p:spPr>
      </p:pic>
      <p:sp>
        <p:nvSpPr>
          <p:cNvPr id="244" name=""/>
          <p:cNvSpPr/>
          <p:nvPr/>
        </p:nvSpPr>
        <p:spPr>
          <a:xfrm>
            <a:off x="756000" y="5760000"/>
            <a:ext cx="719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C’est toujours une similarité cosinus mais sans le principe de norme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869508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628334E-A595-4339-9BF2-1B8991B0D3D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A0D6A7-D95A-402F-9A7B-3261A64113E4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"/>
          <p:cNvSpPr/>
          <p:nvPr/>
        </p:nvSpPr>
        <p:spPr>
          <a:xfrm>
            <a:off x="0" y="720000"/>
            <a:ext cx="179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Streamlit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88200" y="1509480"/>
            <a:ext cx="4228560" cy="1367280"/>
          </a:xfrm>
          <a:prstGeom prst="rect">
            <a:avLst/>
          </a:prstGeom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4500000" y="180000"/>
            <a:ext cx="4136760" cy="3332880"/>
          </a:xfrm>
          <a:prstGeom prst="rect">
            <a:avLst/>
          </a:prstGeom>
          <a:ln w="0">
            <a:noFill/>
          </a:ln>
        </p:spPr>
      </p:pic>
      <p:pic>
        <p:nvPicPr>
          <p:cNvPr id="249" name="" descr=""/>
          <p:cNvPicPr/>
          <p:nvPr/>
        </p:nvPicPr>
        <p:blipFill>
          <a:blip r:embed="rId3"/>
          <a:stretch/>
        </p:blipFill>
        <p:spPr>
          <a:xfrm>
            <a:off x="360000" y="3600000"/>
            <a:ext cx="6740640" cy="2358720"/>
          </a:xfrm>
          <a:prstGeom prst="rect">
            <a:avLst/>
          </a:prstGeom>
          <a:ln w="0">
            <a:noFill/>
          </a:ln>
        </p:spPr>
      </p:pic>
      <p:sp>
        <p:nvSpPr>
          <p:cNvPr id="250" name=""/>
          <p:cNvSpPr/>
          <p:nvPr/>
        </p:nvSpPr>
        <p:spPr>
          <a:xfrm>
            <a:off x="869508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C21587F-84BA-4165-A0EA-C9DA26CDBD8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C111F9-7079-46D1-8D66-8B0BE3093029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"/>
          <p:cNvSpPr/>
          <p:nvPr/>
        </p:nvSpPr>
        <p:spPr>
          <a:xfrm>
            <a:off x="0" y="720000"/>
            <a:ext cx="1976760" cy="71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Côté dev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1800000" y="900000"/>
            <a:ext cx="5594760" cy="1277280"/>
          </a:xfrm>
          <a:prstGeom prst="rect">
            <a:avLst/>
          </a:prstGeom>
          <a:ln w="0"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1787040" y="2520000"/>
            <a:ext cx="5517720" cy="3236760"/>
          </a:xfrm>
          <a:prstGeom prst="rect">
            <a:avLst/>
          </a:prstGeom>
          <a:ln w="0">
            <a:noFill/>
          </a:ln>
        </p:spPr>
      </p:pic>
      <p:sp>
        <p:nvSpPr>
          <p:cNvPr id="254" name=""/>
          <p:cNvSpPr/>
          <p:nvPr/>
        </p:nvSpPr>
        <p:spPr>
          <a:xfrm>
            <a:off x="869508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23C59E5-66C5-4BF9-A719-18487D6C57B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4554F2-5138-4040-AA2A-EE149D2E98AF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"/>
          <p:cNvSpPr/>
          <p:nvPr/>
        </p:nvSpPr>
        <p:spPr>
          <a:xfrm>
            <a:off x="180000" y="720000"/>
            <a:ext cx="323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 avec 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2340000" y="1080000"/>
            <a:ext cx="3236760" cy="5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matrices denses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"/>
          <p:cNvSpPr/>
          <p:nvPr/>
        </p:nvSpPr>
        <p:spPr>
          <a:xfrm>
            <a:off x="3600000" y="1620000"/>
            <a:ext cx="536760" cy="89676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900000" y="2340000"/>
            <a:ext cx="5756760" cy="11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d’embedding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-OpenAiEmbedding : Clé OpenAI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-Sentence-transformes : HuggingFace : Gratuit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3600000" y="3240000"/>
            <a:ext cx="536760" cy="89676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1080000" y="4320000"/>
            <a:ext cx="6116760" cy="136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-FAISS 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-Chroma (intégré à langchain)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Structure optimisé : Recherche plus rapide + Persistance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6120000" y="1850040"/>
            <a:ext cx="2877120" cy="264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Word2Vec: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itère sur: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-Prendre un contexte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-Prédire un mot central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-Ajuster les poids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=CBOW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Ou on inverse contexte et mot central = Skip-Gram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8460000" y="6406200"/>
            <a:ext cx="6674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3FDA1A1-D127-4EE5-A529-ADBA0637F1F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 rot="18273000">
            <a:off x="5321520" y="1467720"/>
            <a:ext cx="536760" cy="89676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"/>
          <p:cNvSpPr/>
          <p:nvPr/>
        </p:nvSpPr>
        <p:spPr>
          <a:xfrm rot="2220000">
            <a:off x="5363280" y="3850200"/>
            <a:ext cx="536760" cy="89676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0769BE-44DA-4F28-B526-9222F8475BD9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540000" y="1440000"/>
            <a:ext cx="7613640" cy="4137120"/>
          </a:xfrm>
          <a:prstGeom prst="rect">
            <a:avLst/>
          </a:prstGeom>
          <a:ln w="0">
            <a:noFill/>
          </a:ln>
        </p:spPr>
      </p:pic>
      <p:sp>
        <p:nvSpPr>
          <p:cNvPr id="266" name=""/>
          <p:cNvSpPr/>
          <p:nvPr/>
        </p:nvSpPr>
        <p:spPr>
          <a:xfrm>
            <a:off x="180000" y="720000"/>
            <a:ext cx="1977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Schéma de l’appli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"/>
          <p:cNvSpPr/>
          <p:nvPr/>
        </p:nvSpPr>
        <p:spPr>
          <a:xfrm>
            <a:off x="8695080" y="6431400"/>
            <a:ext cx="4820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13B1424-B495-4BCF-9E55-9DB73C47820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AAAFC1-1481-4814-8AB2-D182D2A26174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"/>
          <p:cNvSpPr/>
          <p:nvPr/>
        </p:nvSpPr>
        <p:spPr>
          <a:xfrm>
            <a:off x="1260000" y="1980000"/>
            <a:ext cx="6474600" cy="349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5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8474760" y="6432480"/>
            <a:ext cx="6674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25D9DDD-944A-43FF-8F8E-AC79CF76CAB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481E5D-A824-473A-960E-AB087BC2FDA8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"/>
          <p:cNvSpPr/>
          <p:nvPr/>
        </p:nvSpPr>
        <p:spPr>
          <a:xfrm>
            <a:off x="180000" y="720000"/>
            <a:ext cx="197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(base)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651240" y="1251000"/>
            <a:ext cx="6741720" cy="4318200"/>
          </a:xfrm>
          <a:prstGeom prst="rect">
            <a:avLst/>
          </a:prstGeom>
          <a:ln w="0">
            <a:noFill/>
          </a:ln>
        </p:spPr>
      </p:pic>
      <p:sp>
        <p:nvSpPr>
          <p:cNvPr id="272" name=""/>
          <p:cNvSpPr/>
          <p:nvPr/>
        </p:nvSpPr>
        <p:spPr>
          <a:xfrm>
            <a:off x="8640000" y="6432480"/>
            <a:ext cx="6674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4234445-5293-41A7-BF2E-5E78623C15C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9E83CA-3E56-4CA9-9BF9-F1E6741D84F9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"/>
          <p:cNvSpPr/>
          <p:nvPr/>
        </p:nvSpPr>
        <p:spPr>
          <a:xfrm>
            <a:off x="683640" y="1537560"/>
            <a:ext cx="7774200" cy="62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Passage en minuscules et suppression des accents et caractères non ASCII, de la ponctuation et des espaces multiples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180000" y="720000"/>
            <a:ext cx="17978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du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635400" y="2304000"/>
            <a:ext cx="5590440" cy="21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Digits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d’espaces entre chiffres et lettres collés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123abc → 123 abc, abc123 → abc 123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Remplacement des nombres isolés par le mot "digit"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45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Fusion de séquences "digit digit" répétées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 digit digit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"/>
          <p:cNvSpPr/>
          <p:nvPr/>
        </p:nvSpPr>
        <p:spPr>
          <a:xfrm>
            <a:off x="614880" y="5040000"/>
            <a:ext cx="633096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 + 'patient', 'patients', 'study', 'studies', 'treatment', 'trial', 'clinical'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5760000" y="3717720"/>
            <a:ext cx="25790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Lemmatization : treatments → 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635400" y="4257720"/>
            <a:ext cx="507348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COPD → chronic obstructive pulmonary disease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>
            <a:off x="8690760" y="6432480"/>
            <a:ext cx="6674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6060C4D-CA16-4556-9CD9-6381C775103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140907-CD61-4426-9B3C-7716838061E4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/>
          </p:nvPr>
        </p:nvSpPr>
        <p:spPr>
          <a:xfrm>
            <a:off x="647640" y="836640"/>
            <a:ext cx="6006600" cy="95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Extraire le texte des DOCX en JSON.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Utilisation de fitz / pymupdf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260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Travaux sur les DOCX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1440000" y="1980000"/>
            <a:ext cx="6834240" cy="53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get_text(‘blocs’)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get_text(‘texts’)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540000" y="2520000"/>
            <a:ext cx="3774240" cy="233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Blocs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Blocs de textes/Images/Tableau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n’est pas entièrement dedans (textes)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-Censé retirer Tableaux/Images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"/>
          <p:cNvSpPr/>
          <p:nvPr/>
        </p:nvSpPr>
        <p:spPr>
          <a:xfrm>
            <a:off x="5040000" y="2520000"/>
            <a:ext cx="3774240" cy="21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Rect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Coordonnées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est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Retire les footer/header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4500000" y="1980000"/>
            <a:ext cx="360" cy="30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2772000" y="5593320"/>
            <a:ext cx="341424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https://pymupdf.readthedocs.io/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"/>
          <p:cNvSpPr/>
          <p:nvPr/>
        </p:nvSpPr>
        <p:spPr>
          <a:xfrm>
            <a:off x="8820360" y="6431040"/>
            <a:ext cx="37548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03C3F3D-5061-4543-B0A3-1A752836111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D83E0E-21E5-41B7-8043-8662E0027943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"/>
          <p:cNvSpPr/>
          <p:nvPr/>
        </p:nvSpPr>
        <p:spPr>
          <a:xfrm>
            <a:off x="180000" y="720000"/>
            <a:ext cx="269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(Preprocessing)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6764400" cy="4173480"/>
          </a:xfrm>
          <a:prstGeom prst="rect">
            <a:avLst/>
          </a:prstGeom>
          <a:ln w="0">
            <a:noFill/>
          </a:ln>
        </p:spPr>
      </p:pic>
      <p:sp>
        <p:nvSpPr>
          <p:cNvPr id="282" name=""/>
          <p:cNvSpPr/>
          <p:nvPr/>
        </p:nvSpPr>
        <p:spPr>
          <a:xfrm>
            <a:off x="8690760" y="6432480"/>
            <a:ext cx="6674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4AE456A-FA2B-4F4B-B60F-9B191B10A8C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F87513-89A1-48A7-A647-138A493EEF5C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"/>
          <p:cNvSpPr/>
          <p:nvPr/>
        </p:nvSpPr>
        <p:spPr>
          <a:xfrm>
            <a:off x="180000" y="720000"/>
            <a:ext cx="17978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180000" y="1351440"/>
            <a:ext cx="5803920" cy="3866400"/>
          </a:xfrm>
          <a:prstGeom prst="rect">
            <a:avLst/>
          </a:prstGeom>
          <a:ln w="0">
            <a:noFill/>
          </a:ln>
        </p:spPr>
      </p:pic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6120000" y="1440000"/>
            <a:ext cx="2755800" cy="2108160"/>
          </a:xfrm>
          <a:prstGeom prst="rect">
            <a:avLst/>
          </a:prstGeom>
          <a:ln w="0">
            <a:noFill/>
          </a:ln>
        </p:spPr>
      </p:pic>
      <p:sp>
        <p:nvSpPr>
          <p:cNvPr id="286" name=""/>
          <p:cNvSpPr/>
          <p:nvPr/>
        </p:nvSpPr>
        <p:spPr>
          <a:xfrm>
            <a:off x="8690760" y="6414480"/>
            <a:ext cx="6674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2E9B9CA-3A09-4514-8616-765D50AF272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BC516D-30BA-4055-86E8-277B51A1E0CC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"/>
          <p:cNvSpPr/>
          <p:nvPr/>
        </p:nvSpPr>
        <p:spPr>
          <a:xfrm>
            <a:off x="0" y="581760"/>
            <a:ext cx="6477840" cy="85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Clean avec max=0.95 (retire les termes apparaissant dans plus de 95 % des 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1110960" y="1260000"/>
            <a:ext cx="6970320" cy="438696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8640000" y="6414480"/>
            <a:ext cx="6674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6717951-0D25-4A82-8827-3BE59F8C783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306E01-5F80-4C37-AB75-C9259DBD3E59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"/>
          <p:cNvSpPr/>
          <p:nvPr/>
        </p:nvSpPr>
        <p:spPr>
          <a:xfrm>
            <a:off x="0" y="581760"/>
            <a:ext cx="21578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Idées/Propositions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540000" y="1023120"/>
            <a:ext cx="5512680" cy="3654720"/>
          </a:xfrm>
          <a:prstGeom prst="rect">
            <a:avLst/>
          </a:prstGeom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2"/>
          <a:stretch/>
        </p:blipFill>
        <p:spPr>
          <a:xfrm>
            <a:off x="2606040" y="4860000"/>
            <a:ext cx="5311800" cy="1077840"/>
          </a:xfrm>
          <a:prstGeom prst="rect">
            <a:avLst/>
          </a:prstGeom>
          <a:ln w="0">
            <a:noFill/>
          </a:ln>
        </p:spPr>
      </p:pic>
      <p:sp>
        <p:nvSpPr>
          <p:cNvPr id="293" name=""/>
          <p:cNvSpPr/>
          <p:nvPr/>
        </p:nvSpPr>
        <p:spPr>
          <a:xfrm>
            <a:off x="8690760" y="6432480"/>
            <a:ext cx="6674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5795CDD-182C-456D-8BE5-D27DD3A3864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842C11-51D0-46C1-93CF-36D6D2CB589A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1150560" y="1080000"/>
            <a:ext cx="6947280" cy="4912560"/>
          </a:xfrm>
          <a:prstGeom prst="rect">
            <a:avLst/>
          </a:prstGeom>
          <a:ln w="0">
            <a:noFill/>
          </a:ln>
        </p:spPr>
      </p:pic>
      <p:sp>
        <p:nvSpPr>
          <p:cNvPr id="295" name=""/>
          <p:cNvSpPr/>
          <p:nvPr/>
        </p:nvSpPr>
        <p:spPr>
          <a:xfrm>
            <a:off x="0" y="720000"/>
            <a:ext cx="395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mot distinctif d’une étude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"/>
          <p:cNvSpPr/>
          <p:nvPr/>
        </p:nvSpPr>
        <p:spPr>
          <a:xfrm>
            <a:off x="8690760" y="6432480"/>
            <a:ext cx="6674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B71B6B6-BF92-49C3-8FCA-203ACC13C63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DCD54A-42A7-4E33-AF02-775D5342430E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"/>
          <p:cNvSpPr/>
          <p:nvPr/>
        </p:nvSpPr>
        <p:spPr>
          <a:xfrm>
            <a:off x="180000" y="720000"/>
            <a:ext cx="143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"/>
          <p:cNvSpPr/>
          <p:nvPr/>
        </p:nvSpPr>
        <p:spPr>
          <a:xfrm>
            <a:off x="360000" y="1260000"/>
            <a:ext cx="4137840" cy="7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 Summary sans preprocessing + rajout des titres de chapitres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540000" y="1980000"/>
            <a:ext cx="4317840" cy="85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Hugging face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sentence-transformers/all-MiniLM-L6-v2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360000" y="2637720"/>
            <a:ext cx="45698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Texte → vecteur dense →384 dimensions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préentrainé : 6 couches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"/>
          <p:cNvSpPr/>
          <p:nvPr/>
        </p:nvSpPr>
        <p:spPr>
          <a:xfrm>
            <a:off x="-180000" y="3240000"/>
            <a:ext cx="6297840" cy="5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Multi-head attention : mot → vecteur → mot qui l’entoure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"/>
          <p:cNvSpPr/>
          <p:nvPr/>
        </p:nvSpPr>
        <p:spPr>
          <a:xfrm>
            <a:off x="576000" y="3681720"/>
            <a:ext cx="43178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Normalisation + Résiduels : améliore la vitesse et ne perd pas d’informations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0" y="4361760"/>
            <a:ext cx="5397840" cy="85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feed-forward (FFN) : réinterprète chaque mot individuellement, en tenant compte du contexte déjà appris.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720000" y="5400000"/>
            <a:ext cx="43178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 fois → Mean Pooling pour un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5868000" y="2160000"/>
            <a:ext cx="305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 et calcul :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5904000" y="2700000"/>
            <a:ext cx="3237840" cy="21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Facebook AI Similarity Search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Indexation des vecteurs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Résultat des embeddings stocké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 plat / quantification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Recherche rapide de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8690760" y="6432480"/>
            <a:ext cx="6674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F9D89FA-3989-4046-982F-8EA8186F0EE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60EDB1-99CC-4412-A6EF-30D26E79A114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720000" y="1260000"/>
            <a:ext cx="6985440" cy="3525840"/>
          </a:xfrm>
          <a:prstGeom prst="rect">
            <a:avLst/>
          </a:prstGeom>
          <a:ln w="0">
            <a:noFill/>
          </a:ln>
        </p:spPr>
      </p:pic>
      <p:sp>
        <p:nvSpPr>
          <p:cNvPr id="309" name=""/>
          <p:cNvSpPr/>
          <p:nvPr/>
        </p:nvSpPr>
        <p:spPr>
          <a:xfrm>
            <a:off x="180000" y="720000"/>
            <a:ext cx="269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Premier code :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>
            <a:off x="180000" y="5040000"/>
            <a:ext cx="431784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trouvé mieux que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peut choisir un autre modèle que L6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>
            <a:off x="8690760" y="6432480"/>
            <a:ext cx="6674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7F7FEDF-84CB-41DF-82A1-A3B92BAB8C8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0A5C4F-5D59-4024-A747-8868DF5E7BB0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"/>
          <p:cNvSpPr/>
          <p:nvPr/>
        </p:nvSpPr>
        <p:spPr>
          <a:xfrm>
            <a:off x="304920" y="1191240"/>
            <a:ext cx="8692920" cy="114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all-MiniLM-L6-v2 : Un modèle léger avec 6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all-MiniLM-L12-v2 : Une version avec 12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all-mpnet-base-v2 : Un modèle basé sur MPNet, qui est une version améliorée de BERT.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"/>
          <p:cNvSpPr/>
          <p:nvPr/>
        </p:nvSpPr>
        <p:spPr>
          <a:xfrm>
            <a:off x="1080000" y="2520000"/>
            <a:ext cx="611784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STS Benchmark en anglais. Ce jeu de données contient des paires de phrases annotées avec un score de similarité entre 0 et 5.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4" name="" descr=""/>
          <p:cNvPicPr/>
          <p:nvPr/>
        </p:nvPicPr>
        <p:blipFill>
          <a:blip r:embed="rId1"/>
          <a:stretch/>
        </p:blipFill>
        <p:spPr>
          <a:xfrm>
            <a:off x="1440000" y="3420000"/>
            <a:ext cx="4857840" cy="2240640"/>
          </a:xfrm>
          <a:prstGeom prst="rect">
            <a:avLst/>
          </a:prstGeom>
          <a:ln w="0">
            <a:noFill/>
          </a:ln>
        </p:spPr>
      </p:pic>
      <p:sp>
        <p:nvSpPr>
          <p:cNvPr id="315" name=""/>
          <p:cNvSpPr/>
          <p:nvPr/>
        </p:nvSpPr>
        <p:spPr>
          <a:xfrm>
            <a:off x="8690760" y="6432480"/>
            <a:ext cx="6674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03B028B-BE32-4F51-A20E-B82249982A2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04C0FD-B83E-4EFD-B46F-C241F5D2CCD1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" descr=""/>
          <p:cNvPicPr/>
          <p:nvPr/>
        </p:nvPicPr>
        <p:blipFill>
          <a:blip r:embed="rId1"/>
          <a:srcRect l="0" t="0" r="36300" b="0"/>
          <a:stretch/>
        </p:blipFill>
        <p:spPr>
          <a:xfrm>
            <a:off x="258120" y="1185120"/>
            <a:ext cx="3699720" cy="2772720"/>
          </a:xfrm>
          <a:prstGeom prst="rect">
            <a:avLst/>
          </a:prstGeom>
          <a:ln w="0">
            <a:noFill/>
          </a:ln>
        </p:spPr>
      </p:pic>
      <p:sp>
        <p:nvSpPr>
          <p:cNvPr id="317" name=""/>
          <p:cNvSpPr/>
          <p:nvPr/>
        </p:nvSpPr>
        <p:spPr>
          <a:xfrm>
            <a:off x="180000" y="720000"/>
            <a:ext cx="3057840" cy="5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 avec mpnet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4140000" y="1260000"/>
            <a:ext cx="4684680" cy="2337840"/>
          </a:xfrm>
          <a:prstGeom prst="rect">
            <a:avLst/>
          </a:prstGeom>
          <a:ln w="0">
            <a:noFill/>
          </a:ln>
        </p:spPr>
      </p:pic>
      <p:sp>
        <p:nvSpPr>
          <p:cNvPr id="319" name=""/>
          <p:cNvSpPr/>
          <p:nvPr/>
        </p:nvSpPr>
        <p:spPr>
          <a:xfrm>
            <a:off x="180000" y="4313520"/>
            <a:ext cx="8470800" cy="16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permute les positions des mots, comme dans XLNet pour l’attention.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masque certains mots, comme dans BERT.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 modèle doit prédire les mots masqués en tenant compte de l’ordre appris via la permutation.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8690760" y="6414480"/>
            <a:ext cx="6674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A0006A6-5123-46A8-AC87-8EE6F02ACA0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9497BB-7680-4C97-990A-3950343C9516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"/>
          <p:cNvSpPr/>
          <p:nvPr/>
        </p:nvSpPr>
        <p:spPr>
          <a:xfrm>
            <a:off x="720000" y="4569840"/>
            <a:ext cx="3058200" cy="111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</a:t>
            </a:r>
            <a:br>
              <a:rPr sz="1800"/>
            </a:b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Code très simpliste, on fait tout avec des packages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4680000" y="4569840"/>
            <a:ext cx="305820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 à faire manuellement car mpnet → Coupe les phrases à 384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180000" y="720000"/>
            <a:ext cx="197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Comparaison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360000" y="1620000"/>
            <a:ext cx="269820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breast cancer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0.20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0.44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5040000" y="1620000"/>
            <a:ext cx="269820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lung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0.08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0.38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720000" y="2880000"/>
            <a:ext cx="6838200" cy="111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Score très proche et pas vraiment descriptif (bon ou mauvais) : Améliorable sur plusieurs aspects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 : Score un peu plus marqué + On voit les résultats concret : peu améliorables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"/>
          <p:cNvSpPr/>
          <p:nvPr/>
        </p:nvSpPr>
        <p:spPr>
          <a:xfrm>
            <a:off x="8690760" y="6414480"/>
            <a:ext cx="6674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749607E-58DF-43D4-B746-119F2CF2987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CD42DA-CB2A-4695-B581-5DBA825D95F7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260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Les fichiers TXTs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"/>
          <p:cNvSpPr/>
          <p:nvPr/>
        </p:nvSpPr>
        <p:spPr>
          <a:xfrm>
            <a:off x="360000" y="1080000"/>
            <a:ext cx="3594240" cy="53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Séparation en Français et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"/>
          <p:cNvSpPr/>
          <p:nvPr/>
        </p:nvSpPr>
        <p:spPr>
          <a:xfrm>
            <a:off x="4680000" y="1080000"/>
            <a:ext cx="3594240" cy="7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 uniquement sur les textes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"/>
          <p:cNvSpPr/>
          <p:nvPr/>
        </p:nvSpPr>
        <p:spPr>
          <a:xfrm>
            <a:off x="380880" y="2257920"/>
            <a:ext cx="8433360" cy="187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Détection de la langue grâce à un package : langdetect 1.0.9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prend une partie du texte au milieu du documents pour ne pas fausser les résultats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detect_langs(text[5000:20000])[0]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Vérification manuelle des résultats : 100 % de réussite sur 41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360000" y="4500000"/>
            <a:ext cx="7914240" cy="10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Sortie brouillons du texte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Saut de lignes aléatoires, un mot par lignes, récupération des tableaux, etc.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"/>
          <p:cNvSpPr/>
          <p:nvPr/>
        </p:nvSpPr>
        <p:spPr>
          <a:xfrm>
            <a:off x="8820360" y="6431040"/>
            <a:ext cx="37548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E653A51-456A-4C04-A727-39EFF58BBB3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FED86C-DEAF-42D3-AEBE-0DF059BCC999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"/>
          <p:cNvSpPr/>
          <p:nvPr/>
        </p:nvSpPr>
        <p:spPr>
          <a:xfrm>
            <a:off x="1260000" y="1980000"/>
            <a:ext cx="6474600" cy="349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6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16/05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8474760" y="6432480"/>
            <a:ext cx="6674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9752D57-A6B3-4AC4-A50F-A39AE44159B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DDA725-903B-4767-BA37-CB7AAF84B711}" type="slidenum">
              <a:t>60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"/>
          <p:cNvSpPr/>
          <p:nvPr/>
        </p:nvSpPr>
        <p:spPr>
          <a:xfrm>
            <a:off x="8691120" y="6432840"/>
            <a:ext cx="6674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54D0F28-825D-41AB-B28F-2ED15A34034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"/>
          <p:cNvSpPr/>
          <p:nvPr/>
        </p:nvSpPr>
        <p:spPr>
          <a:xfrm>
            <a:off x="180000" y="720000"/>
            <a:ext cx="179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Transformation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271440" y="2594160"/>
            <a:ext cx="4858200" cy="75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Amélioration du frontend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Affichage sur 2 colonnes avec titres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"/>
          <p:cNvSpPr/>
          <p:nvPr/>
        </p:nvSpPr>
        <p:spPr>
          <a:xfrm>
            <a:off x="5400000" y="1260000"/>
            <a:ext cx="2698560" cy="53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Preprocessed Requête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=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"/>
          <p:cNvSpPr/>
          <p:nvPr/>
        </p:nvSpPr>
        <p:spPr>
          <a:xfrm>
            <a:off x="5544000" y="2160000"/>
            <a:ext cx="3598560" cy="7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Score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Passage à une échelle sur 100 %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266760" y="1260000"/>
            <a:ext cx="4411800" cy="12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Summary Propre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Retravail sur les sections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Retirer : Clinical Sites,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Sponsor, etc...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"/>
          <p:cNvSpPr/>
          <p:nvPr/>
        </p:nvSpPr>
        <p:spPr>
          <a:xfrm>
            <a:off x="8690760" y="6683760"/>
            <a:ext cx="6674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B225F5F-8092-4AC5-B744-79D216CBCF1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5901480" y="2799000"/>
            <a:ext cx="3097080" cy="2959560"/>
          </a:xfrm>
          <a:prstGeom prst="rect">
            <a:avLst/>
          </a:prstGeom>
          <a:ln w="0">
            <a:noFill/>
          </a:ln>
        </p:spPr>
      </p:pic>
      <p:pic>
        <p:nvPicPr>
          <p:cNvPr id="338" name="" descr=""/>
          <p:cNvPicPr/>
          <p:nvPr/>
        </p:nvPicPr>
        <p:blipFill>
          <a:blip r:embed="rId2"/>
          <a:stretch/>
        </p:blipFill>
        <p:spPr>
          <a:xfrm>
            <a:off x="25200" y="3285000"/>
            <a:ext cx="5733360" cy="1357560"/>
          </a:xfrm>
          <a:prstGeom prst="rect">
            <a:avLst/>
          </a:prstGeom>
          <a:ln w="0">
            <a:noFill/>
          </a:ln>
        </p:spPr>
      </p:pic>
      <p:sp>
        <p:nvSpPr>
          <p:cNvPr id="339" name=""/>
          <p:cNvSpPr/>
          <p:nvPr/>
        </p:nvSpPr>
        <p:spPr>
          <a:xfrm>
            <a:off x="222840" y="5040000"/>
            <a:ext cx="4858200" cy="75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Réécriture des fonctions dense/sparse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Chargement des JSON proprement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056E18-DEC5-427B-BFF9-33AC7C321EDA}" type="slidenum">
              <a:t>61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"/>
          <p:cNvSpPr/>
          <p:nvPr/>
        </p:nvSpPr>
        <p:spPr>
          <a:xfrm>
            <a:off x="8691120" y="6432840"/>
            <a:ext cx="6674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FA48E47-9FCE-4DCC-A0E6-149C2C24FF5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180000" y="720000"/>
            <a:ext cx="3418560" cy="7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Mise au propre des codes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Commentaires + Arborescence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2" name="" descr=""/>
          <p:cNvPicPr/>
          <p:nvPr/>
        </p:nvPicPr>
        <p:blipFill>
          <a:blip r:embed="rId1"/>
          <a:stretch/>
        </p:blipFill>
        <p:spPr>
          <a:xfrm>
            <a:off x="298440" y="1332000"/>
            <a:ext cx="8556120" cy="4745520"/>
          </a:xfrm>
          <a:prstGeom prst="rect">
            <a:avLst/>
          </a:prstGeom>
          <a:ln w="0">
            <a:noFill/>
          </a:ln>
        </p:spPr>
      </p:pic>
      <p:sp>
        <p:nvSpPr>
          <p:cNvPr id="343" name=""/>
          <p:cNvSpPr/>
          <p:nvPr/>
        </p:nvSpPr>
        <p:spPr>
          <a:xfrm>
            <a:off x="5544000" y="729720"/>
            <a:ext cx="359856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potentielle des Vectorizer.py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DAEFA9-C38B-40C5-BA20-F12D8EE0A561}" type="slidenum">
              <a:t>62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"/>
          <p:cNvSpPr/>
          <p:nvPr/>
        </p:nvSpPr>
        <p:spPr>
          <a:xfrm>
            <a:off x="8691120" y="6432840"/>
            <a:ext cx="6674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2DF037A-60FE-49AB-8C68-4D548B41816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180000" y="720000"/>
            <a:ext cx="3238560" cy="53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 de l’embedding dense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>
            <a:off x="180000" y="1368000"/>
            <a:ext cx="8638560" cy="53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entre requête et chaque section : On prend le max pour top_k étude (10)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161280" y="1899360"/>
            <a:ext cx="307728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affiche le score trouvé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1"/>
          <a:stretch/>
        </p:blipFill>
        <p:spPr>
          <a:xfrm>
            <a:off x="180000" y="2340000"/>
            <a:ext cx="5766840" cy="470520"/>
          </a:xfrm>
          <a:prstGeom prst="rect">
            <a:avLst/>
          </a:prstGeom>
          <a:ln w="0">
            <a:noFill/>
          </a:ln>
        </p:spPr>
      </p:pic>
      <p:sp>
        <p:nvSpPr>
          <p:cNvPr id="349" name=""/>
          <p:cNvSpPr/>
          <p:nvPr/>
        </p:nvSpPr>
        <p:spPr>
          <a:xfrm>
            <a:off x="360000" y="3060000"/>
            <a:ext cx="8458560" cy="7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: les résultats retournés par la recherche dense ne semblent pas  toujours pertinents, des phrases peu similaires à la requête apparaissent.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360000" y="3780000"/>
            <a:ext cx="6118560" cy="53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Travailler le chunking des sections (trop grande = coupée)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360000" y="4356000"/>
            <a:ext cx="8458560" cy="68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Actuellement : Découpage par section et redécoupage si phrase trop grandes (&gt;384 tokens)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D92AAF-617F-4FB2-9822-004630B4084A}" type="slidenum">
              <a:t>63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"/>
          <p:cNvSpPr/>
          <p:nvPr/>
        </p:nvSpPr>
        <p:spPr>
          <a:xfrm>
            <a:off x="8691120" y="6432840"/>
            <a:ext cx="66744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C3B2471-79DF-4D8F-96F8-6954FE3EBBD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180000" y="720000"/>
            <a:ext cx="107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360000" y="1260000"/>
            <a:ext cx="233856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Sections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Utilisé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"/>
          <p:cNvSpPr/>
          <p:nvPr/>
        </p:nvSpPr>
        <p:spPr>
          <a:xfrm>
            <a:off x="360000" y="2165760"/>
            <a:ext cx="287856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Fusion de toutes les sections : Découpage par max_tokens (384)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"/>
          <p:cNvSpPr/>
          <p:nvPr/>
        </p:nvSpPr>
        <p:spPr>
          <a:xfrm>
            <a:off x="324000" y="3669840"/>
            <a:ext cx="2878560" cy="11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3. Fusion de toutes les sections : Découpage par max_tokens (384) et sémantique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324000" y="4998600"/>
            <a:ext cx="3490560" cy="11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→ 4. Regroupement des sections trop petits + Chunk les trop grands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Garde les titres en metadata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2700000" y="1440000"/>
            <a:ext cx="19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9" name=""/>
          <p:cNvSpPr/>
          <p:nvPr/>
        </p:nvSpPr>
        <p:spPr>
          <a:xfrm>
            <a:off x="4860000" y="1022760"/>
            <a:ext cx="341856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Parfois trop grand ou trop petit, on perd de l’infos, ça crée de fausses similarités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3240000" y="2628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1" name=""/>
          <p:cNvSpPr/>
          <p:nvPr/>
        </p:nvSpPr>
        <p:spPr>
          <a:xfrm>
            <a:off x="5220000" y="2160000"/>
            <a:ext cx="3058560" cy="11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Perte des informations, phrases découpés aléatoirement. Les phrases perdent leur sens.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"/>
          <p:cNvSpPr/>
          <p:nvPr/>
        </p:nvSpPr>
        <p:spPr>
          <a:xfrm>
            <a:off x="3708000" y="5508000"/>
            <a:ext cx="144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3" name=""/>
          <p:cNvSpPr/>
          <p:nvPr/>
        </p:nvSpPr>
        <p:spPr>
          <a:xfrm>
            <a:off x="3240000" y="4140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4" name=""/>
          <p:cNvSpPr/>
          <p:nvPr/>
        </p:nvSpPr>
        <p:spPr>
          <a:xfrm>
            <a:off x="5220000" y="3565800"/>
            <a:ext cx="3058560" cy="11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Plutôt bien,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Phrases assez longues,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ça risque d’être compliqué de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5220000" y="5040000"/>
            <a:ext cx="341856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Meilleure version que la 1, on garde le système de titre pour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2B29C76-D8E3-4337-9061-9EC2C7772600}" type="slidenum">
              <a:t>64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"/>
          <p:cNvSpPr/>
          <p:nvPr/>
        </p:nvSpPr>
        <p:spPr>
          <a:xfrm>
            <a:off x="1260000" y="1980000"/>
            <a:ext cx="6474600" cy="349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7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23/05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"/>
          <p:cNvSpPr/>
          <p:nvPr/>
        </p:nvSpPr>
        <p:spPr>
          <a:xfrm>
            <a:off x="8654760" y="6432480"/>
            <a:ext cx="5241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6502C63-25C0-49AF-8500-DAD5B479328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CE92D2-70FD-4C5D-9B31-951484245EA4}" type="slidenum">
              <a:t>65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"/>
          <p:cNvSpPr/>
          <p:nvPr/>
        </p:nvSpPr>
        <p:spPr>
          <a:xfrm>
            <a:off x="360000" y="900000"/>
            <a:ext cx="269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TF_IDF_SearchEngine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>
            <a:off x="720000" y="1620000"/>
            <a:ext cx="7738920" cy="5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enlevé toute la partie dense embedding pour ne garder que le sparse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180000" y="2160000"/>
            <a:ext cx="4318920" cy="16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 légère amélioration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Afficher top 3 mots de chaque étude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Téléchargement des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Changement du 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- 20 premiers documents (avant 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Ajout de certains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2340000" y="396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2" name=""/>
          <p:cNvSpPr/>
          <p:nvPr/>
        </p:nvSpPr>
        <p:spPr>
          <a:xfrm flipH="1">
            <a:off x="4140000" y="2160000"/>
            <a:ext cx="1620000" cy="23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3" name=""/>
          <p:cNvSpPr/>
          <p:nvPr/>
        </p:nvSpPr>
        <p:spPr>
          <a:xfrm>
            <a:off x="1260000" y="4680000"/>
            <a:ext cx="4678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Présentation propre du moteur de recherche à Clotilde Chaix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8618760" y="6415200"/>
            <a:ext cx="5241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21B8634-8AC4-48D0-98D8-F6504E3418E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63EF78-EF91-44A3-A757-BB89EDEEE950}" type="slidenum">
              <a:t>66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"/>
          <p:cNvSpPr/>
          <p:nvPr/>
        </p:nvSpPr>
        <p:spPr>
          <a:xfrm>
            <a:off x="0" y="720000"/>
            <a:ext cx="521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d’améliorations envisagé par importance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180000" y="1800000"/>
            <a:ext cx="467892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...-… : garder les mots entre -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d’un système OR et AND (déjà)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Augmenter taille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Possibilité de choisir Section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avec * (ABSTR*)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Ajouter Nom de l’étude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Lister proprement le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Bug (Crohn)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"/>
          <p:cNvSpPr/>
          <p:nvPr/>
        </p:nvSpPr>
        <p:spPr>
          <a:xfrm>
            <a:off x="180000" y="1440000"/>
            <a:ext cx="359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1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"/>
          <p:cNvSpPr/>
          <p:nvPr/>
        </p:nvSpPr>
        <p:spPr>
          <a:xfrm>
            <a:off x="4680000" y="1440000"/>
            <a:ext cx="359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2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4680000" y="1821960"/>
            <a:ext cx="4462920" cy="21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Faute de frappe + Synonyme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Système de recherche sur les chiffres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Synthèse Graphique après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Règles code python propre (Testing, Linting,…)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2880000" y="4500000"/>
            <a:ext cx="215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Optionnel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"/>
          <p:cNvSpPr/>
          <p:nvPr/>
        </p:nvSpPr>
        <p:spPr>
          <a:xfrm>
            <a:off x="2340000" y="4860000"/>
            <a:ext cx="3238920" cy="11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Traduction envisagée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des noms de molécules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8726760" y="6361200"/>
            <a:ext cx="5241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969315B-D897-470A-BEDF-435EB76D2C0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E563B7-5049-4B6A-902E-CB05FFDB4915}" type="slidenum">
              <a:t>67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"/>
          <p:cNvSpPr/>
          <p:nvPr/>
        </p:nvSpPr>
        <p:spPr>
          <a:xfrm>
            <a:off x="180000" y="720000"/>
            <a:ext cx="233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2907000" y="618480"/>
            <a:ext cx="5911920" cy="5500440"/>
          </a:xfrm>
          <a:prstGeom prst="rect">
            <a:avLst/>
          </a:prstGeom>
          <a:ln w="0">
            <a:noFill/>
          </a:ln>
        </p:spPr>
      </p:pic>
      <p:sp>
        <p:nvSpPr>
          <p:cNvPr id="385" name=""/>
          <p:cNvSpPr/>
          <p:nvPr/>
        </p:nvSpPr>
        <p:spPr>
          <a:xfrm>
            <a:off x="72000" y="1260000"/>
            <a:ext cx="2698920" cy="469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Liste 95 % du TFIDF + Mots Bannis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-informed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-inclusion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-period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-risk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-participation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-year / month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-primary / secondary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-consent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-phase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+digit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-Patient(s)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-study(ies)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-trial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-clinical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8690760" y="6413760"/>
            <a:ext cx="5241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2D65409-6DE9-4BF5-B9C9-561C881E1DA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76A806-F4C1-4674-B23E-EABC4B2F17AC}" type="slidenum">
              <a:t>68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"/>
          <p:cNvSpPr/>
          <p:nvPr/>
        </p:nvSpPr>
        <p:spPr>
          <a:xfrm>
            <a:off x="180000" y="720000"/>
            <a:ext cx="287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Taille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"/>
          <p:cNvSpPr/>
          <p:nvPr/>
        </p:nvSpPr>
        <p:spPr>
          <a:xfrm>
            <a:off x="180000" y="1260000"/>
            <a:ext cx="5218920" cy="14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pdf à grandir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37 PDF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-Majorité déjà présente dans les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-Certains FR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-Reste 7 (dont 1 qui ne marche pas pour l’instant)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180000" y="2880000"/>
            <a:ext cx="197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: *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" descr=""/>
          <p:cNvPicPr/>
          <p:nvPr/>
        </p:nvPicPr>
        <p:blipFill>
          <a:blip r:embed="rId1"/>
          <a:stretch/>
        </p:blipFill>
        <p:spPr>
          <a:xfrm>
            <a:off x="180000" y="3240000"/>
            <a:ext cx="6624360" cy="579960"/>
          </a:xfrm>
          <a:prstGeom prst="rect">
            <a:avLst/>
          </a:prstGeom>
          <a:ln w="0">
            <a:noFill/>
          </a:ln>
        </p:spPr>
      </p:pic>
      <p:sp>
        <p:nvSpPr>
          <p:cNvPr id="391" name=""/>
          <p:cNvSpPr/>
          <p:nvPr/>
        </p:nvSpPr>
        <p:spPr>
          <a:xfrm>
            <a:off x="1440000" y="4116600"/>
            <a:ext cx="1258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"/>
          <p:cNvSpPr/>
          <p:nvPr/>
        </p:nvSpPr>
        <p:spPr>
          <a:xfrm>
            <a:off x="431280" y="4513320"/>
            <a:ext cx="22676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WordNetLemmatizer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2"/>
          <a:stretch/>
        </p:blipFill>
        <p:spPr>
          <a:xfrm>
            <a:off x="2700000" y="4062960"/>
            <a:ext cx="3481200" cy="2055960"/>
          </a:xfrm>
          <a:prstGeom prst="rect">
            <a:avLst/>
          </a:prstGeom>
          <a:ln w="0">
            <a:noFill/>
          </a:ln>
        </p:spPr>
      </p:pic>
      <p:sp>
        <p:nvSpPr>
          <p:cNvPr id="394" name=""/>
          <p:cNvSpPr/>
          <p:nvPr/>
        </p:nvSpPr>
        <p:spPr>
          <a:xfrm>
            <a:off x="8726760" y="6377760"/>
            <a:ext cx="5241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228B517-B970-4BE1-9281-01F3C32AA4E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"/>
          <p:cNvSpPr/>
          <p:nvPr/>
        </p:nvSpPr>
        <p:spPr>
          <a:xfrm>
            <a:off x="6840000" y="612000"/>
            <a:ext cx="2482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Choisir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"/>
          <p:cNvSpPr/>
          <p:nvPr/>
        </p:nvSpPr>
        <p:spPr>
          <a:xfrm>
            <a:off x="5760000" y="972000"/>
            <a:ext cx="9349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"/>
          <p:cNvSpPr/>
          <p:nvPr/>
        </p:nvSpPr>
        <p:spPr>
          <a:xfrm>
            <a:off x="5400000" y="1980000"/>
            <a:ext cx="3598920" cy="42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Faire CheckBox par Titre_Section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5760000" y="1260000"/>
            <a:ext cx="3598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OBJECTIVES :{sections},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 : {sections},...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30716D-B548-4EE2-B924-243DF7641659}" type="slidenum">
              <a:t>69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260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chemeClr val="lt1"/>
                </a:solidFill>
                <a:latin typeface="Arial"/>
                <a:ea typeface="Verdana"/>
              </a:rPr>
              <a:t>Répartition des documents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Espace réservé du contenu 2"/>
          <p:cNvSpPr/>
          <p:nvPr/>
        </p:nvSpPr>
        <p:spPr>
          <a:xfrm>
            <a:off x="611640" y="1412640"/>
            <a:ext cx="7842600" cy="43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0" y="1412640"/>
            <a:ext cx="4886640" cy="380160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4839480" y="1260000"/>
            <a:ext cx="4154760" cy="4106880"/>
          </a:xfrm>
          <a:prstGeom prst="rect">
            <a:avLst/>
          </a:prstGeom>
          <a:ln w="0">
            <a:noFill/>
          </a:ln>
        </p:spPr>
      </p:pic>
      <p:sp>
        <p:nvSpPr>
          <p:cNvPr id="95" name=""/>
          <p:cNvSpPr/>
          <p:nvPr/>
        </p:nvSpPr>
        <p:spPr>
          <a:xfrm>
            <a:off x="8820360" y="6431040"/>
            <a:ext cx="37548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71769BF-CC24-4DC0-807E-3480CB6DD8F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"/>
          <p:cNvSpPr/>
          <p:nvPr/>
        </p:nvSpPr>
        <p:spPr>
          <a:xfrm>
            <a:off x="1260000" y="1980000"/>
            <a:ext cx="6474600" cy="349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8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"/>
          <p:cNvSpPr/>
          <p:nvPr/>
        </p:nvSpPr>
        <p:spPr>
          <a:xfrm>
            <a:off x="8654760" y="6432480"/>
            <a:ext cx="5241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4A0FE6F-407D-46F2-B0D8-26B440F548C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18CD1F-394B-4B93-AAE9-E63D32471ED5}" type="slidenum">
              <a:t>70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"/>
          <p:cNvSpPr/>
          <p:nvPr/>
        </p:nvSpPr>
        <p:spPr>
          <a:xfrm>
            <a:off x="180000" y="720000"/>
            <a:ext cx="215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Refonte du moteur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360000" y="1440000"/>
            <a:ext cx="287928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Partie 1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"/>
          <p:cNvSpPr/>
          <p:nvPr/>
        </p:nvSpPr>
        <p:spPr>
          <a:xfrm>
            <a:off x="2160000" y="2340000"/>
            <a:ext cx="4319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repris le plus de pdf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1080000" y="3348000"/>
            <a:ext cx="143928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11 du code d’extraction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3600000" y="3357720"/>
            <a:ext cx="2159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22 des DOCX de l’ancienne version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"/>
          <p:cNvSpPr/>
          <p:nvPr/>
        </p:nvSpPr>
        <p:spPr>
          <a:xfrm>
            <a:off x="6840000" y="3348000"/>
            <a:ext cx="161928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15 choisi manuellement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"/>
          <p:cNvSpPr/>
          <p:nvPr/>
        </p:nvSpPr>
        <p:spPr>
          <a:xfrm>
            <a:off x="6300000" y="3420000"/>
            <a:ext cx="35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"/>
          <p:cNvSpPr/>
          <p:nvPr/>
        </p:nvSpPr>
        <p:spPr>
          <a:xfrm>
            <a:off x="2880000" y="3420000"/>
            <a:ext cx="35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"/>
          <p:cNvSpPr/>
          <p:nvPr/>
        </p:nvSpPr>
        <p:spPr>
          <a:xfrm>
            <a:off x="1980000" y="4860000"/>
            <a:ext cx="467928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48 PDF envisagés – 7 sans valeur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41 PDF pour la nouvelle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"/>
          <p:cNvSpPr/>
          <p:nvPr/>
        </p:nvSpPr>
        <p:spPr>
          <a:xfrm>
            <a:off x="8748000" y="6433920"/>
            <a:ext cx="5241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0C5B9C4-0D58-4B94-86FF-9CC7439B9ED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E13BDE-AF17-41B1-9048-0318D584DBDD}" type="slidenum">
              <a:t>71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"/>
          <p:cNvSpPr/>
          <p:nvPr/>
        </p:nvSpPr>
        <p:spPr>
          <a:xfrm>
            <a:off x="180000" y="720000"/>
            <a:ext cx="413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Extraction des tableaux de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158760" y="1148040"/>
            <a:ext cx="4319280" cy="16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un tableau avec ‘title’ et une largeur de 2 (colonnes)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On arrête quand on tombe sur ‘titre’ ou si il n’y a pas plus de tableau après le premier.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"/>
          <p:cNvSpPr/>
          <p:nvPr/>
        </p:nvSpPr>
        <p:spPr>
          <a:xfrm>
            <a:off x="4896000" y="1080000"/>
            <a:ext cx="3779280" cy="197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enregistre le tableau dans un csv + léger traitement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ligne vide = Suppression,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Colonne vide = suppression si valeur vide sinon, on rajoute à la ligne du haut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"/>
          <p:cNvSpPr/>
          <p:nvPr/>
        </p:nvSpPr>
        <p:spPr>
          <a:xfrm>
            <a:off x="171360" y="3318480"/>
            <a:ext cx="4319280" cy="14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le csv propre dans un JSON avec clé : Nom de l’étude puis dictionnaire de clé/valeur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 + contenu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5" name="" descr=""/>
          <p:cNvPicPr/>
          <p:nvPr/>
        </p:nvPicPr>
        <p:blipFill>
          <a:blip r:embed="rId1"/>
          <a:stretch/>
        </p:blipFill>
        <p:spPr>
          <a:xfrm>
            <a:off x="4680000" y="2991240"/>
            <a:ext cx="3599280" cy="2977560"/>
          </a:xfrm>
          <a:prstGeom prst="rect">
            <a:avLst/>
          </a:prstGeom>
          <a:ln w="0">
            <a:noFill/>
          </a:ln>
        </p:spPr>
      </p:pic>
      <p:sp>
        <p:nvSpPr>
          <p:cNvPr id="416" name=""/>
          <p:cNvSpPr/>
          <p:nvPr/>
        </p:nvSpPr>
        <p:spPr>
          <a:xfrm>
            <a:off x="8726760" y="6395400"/>
            <a:ext cx="5241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E1BCF03-AB5F-4F78-A599-33DBA2D4F86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BB76D6-556D-41E1-9398-D4465537D5CD}" type="slidenum">
              <a:t>72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"/>
          <p:cNvSpPr/>
          <p:nvPr/>
        </p:nvSpPr>
        <p:spPr>
          <a:xfrm>
            <a:off x="180000" y="720000"/>
            <a:ext cx="323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Catégorisation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8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8084160" cy="2330640"/>
          </a:xfrm>
          <a:prstGeom prst="rect">
            <a:avLst/>
          </a:prstGeom>
          <a:ln w="0">
            <a:noFill/>
          </a:ln>
        </p:spPr>
      </p:pic>
      <p:sp>
        <p:nvSpPr>
          <p:cNvPr id="419" name=""/>
          <p:cNvSpPr/>
          <p:nvPr/>
        </p:nvSpPr>
        <p:spPr>
          <a:xfrm>
            <a:off x="360000" y="3780000"/>
            <a:ext cx="737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Quand un mot clé apparaît, on le place dans le groupe approprié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0" name="" descr=""/>
          <p:cNvPicPr/>
          <p:nvPr/>
        </p:nvPicPr>
        <p:blipFill>
          <a:blip r:embed="rId2"/>
          <a:srcRect l="0" t="0" r="0" b="47846"/>
          <a:stretch/>
        </p:blipFill>
        <p:spPr>
          <a:xfrm>
            <a:off x="360000" y="4140000"/>
            <a:ext cx="2300040" cy="1798920"/>
          </a:xfrm>
          <a:prstGeom prst="rect">
            <a:avLst/>
          </a:prstGeom>
          <a:ln w="0">
            <a:noFill/>
          </a:ln>
        </p:spPr>
      </p:pic>
      <p:pic>
        <p:nvPicPr>
          <p:cNvPr id="421" name="" descr=""/>
          <p:cNvPicPr/>
          <p:nvPr/>
        </p:nvPicPr>
        <p:blipFill>
          <a:blip r:embed="rId3"/>
          <a:srcRect l="0" t="54198" r="0" b="0"/>
          <a:stretch/>
        </p:blipFill>
        <p:spPr>
          <a:xfrm>
            <a:off x="2739240" y="4359600"/>
            <a:ext cx="2300040" cy="1579680"/>
          </a:xfrm>
          <a:prstGeom prst="rect">
            <a:avLst/>
          </a:prstGeom>
          <a:ln w="0">
            <a:noFill/>
          </a:ln>
        </p:spPr>
      </p:pic>
      <p:sp>
        <p:nvSpPr>
          <p:cNvPr id="422" name=""/>
          <p:cNvSpPr/>
          <p:nvPr/>
        </p:nvSpPr>
        <p:spPr>
          <a:xfrm>
            <a:off x="5220000" y="5580000"/>
            <a:ext cx="179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Reste à trier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"/>
          <p:cNvSpPr/>
          <p:nvPr/>
        </p:nvSpPr>
        <p:spPr>
          <a:xfrm>
            <a:off x="8726760" y="6323400"/>
            <a:ext cx="5241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0C83649-42E1-4CB1-8560-3AC2D6C8F3D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9E699B-99E8-4A35-ACE7-B7E42A3E4C74}" type="slidenum">
              <a:t>73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"/>
          <p:cNvSpPr/>
          <p:nvPr/>
        </p:nvSpPr>
        <p:spPr>
          <a:xfrm>
            <a:off x="180000" y="720000"/>
            <a:ext cx="215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360000" y="1800000"/>
            <a:ext cx="341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Lower + Unicode +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360000" y="2520000"/>
            <a:ext cx="34192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 Words avec nltk.corpus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360000" y="3240000"/>
            <a:ext cx="34192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 avec ma liste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360000" y="3973680"/>
            <a:ext cx="34192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Date : durée D10, W5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4140000" y="2797920"/>
            <a:ext cx="4679280" cy="21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Stemming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Rapide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Précis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règle-mécanique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Erreur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d’erreur mais limité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Cas particulier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Gère au cas par cas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 : v, n, a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" descr=""/>
          <p:cNvPicPr/>
          <p:nvPr/>
        </p:nvPicPr>
        <p:blipFill>
          <a:blip r:embed="rId1"/>
          <a:stretch/>
        </p:blipFill>
        <p:spPr>
          <a:xfrm>
            <a:off x="2865960" y="1260000"/>
            <a:ext cx="6133320" cy="349200"/>
          </a:xfrm>
          <a:prstGeom prst="rect">
            <a:avLst/>
          </a:prstGeom>
          <a:ln w="0">
            <a:noFill/>
          </a:ln>
        </p:spPr>
      </p:pic>
      <p:sp>
        <p:nvSpPr>
          <p:cNvPr id="431" name=""/>
          <p:cNvSpPr/>
          <p:nvPr/>
        </p:nvSpPr>
        <p:spPr>
          <a:xfrm>
            <a:off x="8726760" y="6323400"/>
            <a:ext cx="5241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5130701-EE73-468F-9DB3-72505ADEDAA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6CBC32-C89D-4FA3-974A-E711C9C5DF47}" type="slidenum">
              <a:t>74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"/>
          <p:cNvSpPr/>
          <p:nvPr/>
        </p:nvSpPr>
        <p:spPr>
          <a:xfrm>
            <a:off x="1260000" y="1980000"/>
            <a:ext cx="6474600" cy="349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9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06/06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"/>
          <p:cNvSpPr/>
          <p:nvPr/>
        </p:nvSpPr>
        <p:spPr>
          <a:xfrm>
            <a:off x="8654760" y="6432480"/>
            <a:ext cx="5241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C0CFC43-64DA-41AE-AFB5-06748D132F3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54079A-544D-4100-ABA2-3D9EB6C64D8F}" type="slidenum">
              <a:t>75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"/>
          <p:cNvSpPr/>
          <p:nvPr/>
        </p:nvSpPr>
        <p:spPr>
          <a:xfrm>
            <a:off x="0" y="648000"/>
            <a:ext cx="215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d’étude csv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"/>
          <p:cNvSpPr/>
          <p:nvPr/>
        </p:nvSpPr>
        <p:spPr>
          <a:xfrm>
            <a:off x="180000" y="2772000"/>
            <a:ext cx="431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Arrange les titres d’Etudes pour coller aux abbréviations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6" name="" descr=""/>
          <p:cNvPicPr/>
          <p:nvPr/>
        </p:nvPicPr>
        <p:blipFill>
          <a:blip r:embed="rId1"/>
          <a:stretch/>
        </p:blipFill>
        <p:spPr>
          <a:xfrm>
            <a:off x="141480" y="4662360"/>
            <a:ext cx="2666160" cy="197280"/>
          </a:xfrm>
          <a:prstGeom prst="rect">
            <a:avLst/>
          </a:prstGeom>
          <a:ln w="0">
            <a:noFill/>
          </a:ln>
        </p:spPr>
      </p:pic>
      <p:pic>
        <p:nvPicPr>
          <p:cNvPr id="437" name="" descr=""/>
          <p:cNvPicPr/>
          <p:nvPr/>
        </p:nvPicPr>
        <p:blipFill>
          <a:blip r:embed="rId2"/>
          <a:stretch/>
        </p:blipFill>
        <p:spPr>
          <a:xfrm>
            <a:off x="3240000" y="4662360"/>
            <a:ext cx="547920" cy="197280"/>
          </a:xfrm>
          <a:prstGeom prst="rect">
            <a:avLst/>
          </a:prstGeom>
          <a:ln w="0">
            <a:noFill/>
          </a:ln>
        </p:spPr>
      </p:pic>
      <p:pic>
        <p:nvPicPr>
          <p:cNvPr id="438" name="" descr=""/>
          <p:cNvPicPr/>
          <p:nvPr/>
        </p:nvPicPr>
        <p:blipFill>
          <a:blip r:embed="rId3"/>
          <a:stretch/>
        </p:blipFill>
        <p:spPr>
          <a:xfrm>
            <a:off x="180000" y="3383640"/>
            <a:ext cx="2399760" cy="1188000"/>
          </a:xfrm>
          <a:prstGeom prst="rect">
            <a:avLst/>
          </a:prstGeom>
          <a:ln w="0">
            <a:noFill/>
          </a:ln>
        </p:spPr>
      </p:pic>
      <p:sp>
        <p:nvSpPr>
          <p:cNvPr id="439" name=""/>
          <p:cNvSpPr/>
          <p:nvPr/>
        </p:nvSpPr>
        <p:spPr>
          <a:xfrm>
            <a:off x="2880000" y="4752000"/>
            <a:ext cx="36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0" name=""/>
          <p:cNvSpPr/>
          <p:nvPr/>
        </p:nvSpPr>
        <p:spPr>
          <a:xfrm>
            <a:off x="72000" y="1224000"/>
            <a:ext cx="547272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les Short Title dans le csv d’origine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1" name="" descr=""/>
          <p:cNvPicPr/>
          <p:nvPr/>
        </p:nvPicPr>
        <p:blipFill>
          <a:blip r:embed="rId4"/>
          <a:stretch/>
        </p:blipFill>
        <p:spPr>
          <a:xfrm>
            <a:off x="108000" y="1563120"/>
            <a:ext cx="5219640" cy="776520"/>
          </a:xfrm>
          <a:prstGeom prst="rect">
            <a:avLst/>
          </a:prstGeom>
          <a:ln w="0">
            <a:noFill/>
          </a:ln>
        </p:spPr>
      </p:pic>
      <p:sp>
        <p:nvSpPr>
          <p:cNvPr id="442" name=""/>
          <p:cNvSpPr/>
          <p:nvPr/>
        </p:nvSpPr>
        <p:spPr>
          <a:xfrm>
            <a:off x="4680000" y="2880000"/>
            <a:ext cx="44636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dans le JSON d’acronymes si on a les noms d’étude, si oui on remplit la colonne Acronymes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3" name="" descr=""/>
          <p:cNvPicPr/>
          <p:nvPr/>
        </p:nvPicPr>
        <p:blipFill>
          <a:blip r:embed="rId5"/>
          <a:stretch/>
        </p:blipFill>
        <p:spPr>
          <a:xfrm>
            <a:off x="5518440" y="722880"/>
            <a:ext cx="3553200" cy="1573200"/>
          </a:xfrm>
          <a:prstGeom prst="rect">
            <a:avLst/>
          </a:prstGeom>
          <a:ln w="0">
            <a:noFill/>
          </a:ln>
        </p:spPr>
      </p:pic>
      <p:pic>
        <p:nvPicPr>
          <p:cNvPr id="444" name="" descr=""/>
          <p:cNvPicPr/>
          <p:nvPr/>
        </p:nvPicPr>
        <p:blipFill>
          <a:blip r:embed="rId6"/>
          <a:stretch/>
        </p:blipFill>
        <p:spPr>
          <a:xfrm>
            <a:off x="4392000" y="3996000"/>
            <a:ext cx="4464720" cy="1789920"/>
          </a:xfrm>
          <a:prstGeom prst="rect">
            <a:avLst/>
          </a:prstGeom>
          <a:ln w="0">
            <a:noFill/>
          </a:ln>
        </p:spPr>
      </p:pic>
      <p:sp>
        <p:nvSpPr>
          <p:cNvPr id="445" name=""/>
          <p:cNvSpPr/>
          <p:nvPr/>
        </p:nvSpPr>
        <p:spPr>
          <a:xfrm>
            <a:off x="8726760" y="6287400"/>
            <a:ext cx="5241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5253A67-66EE-4C5D-80EA-60C8459CB7A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791CB8-09EE-444D-A02A-59D716299495}" type="slidenum">
              <a:t>76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"/>
          <p:cNvSpPr/>
          <p:nvPr/>
        </p:nvSpPr>
        <p:spPr>
          <a:xfrm>
            <a:off x="8727480" y="6307920"/>
            <a:ext cx="5241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FDA9C94-F3F7-4EC6-9DE6-4D0FFEA6363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"/>
          <p:cNvSpPr/>
          <p:nvPr/>
        </p:nvSpPr>
        <p:spPr>
          <a:xfrm>
            <a:off x="0" y="720000"/>
            <a:ext cx="269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 des abréviations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"/>
          <p:cNvSpPr/>
          <p:nvPr/>
        </p:nvSpPr>
        <p:spPr>
          <a:xfrm>
            <a:off x="180000" y="1440000"/>
            <a:ext cx="39596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lit ligne par ligne le pdf jusqu’à trouver ‘glossary’ ou ‘abbreviation’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"/>
          <p:cNvSpPr/>
          <p:nvPr/>
        </p:nvSpPr>
        <p:spPr>
          <a:xfrm>
            <a:off x="3780000" y="1800000"/>
            <a:ext cx="10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0" name=""/>
          <p:cNvSpPr/>
          <p:nvPr/>
        </p:nvSpPr>
        <p:spPr>
          <a:xfrm>
            <a:off x="5040000" y="1440000"/>
            <a:ext cx="305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note le numéro de page pour l’extraction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"/>
          <p:cNvSpPr/>
          <p:nvPr/>
        </p:nvSpPr>
        <p:spPr>
          <a:xfrm>
            <a:off x="360000" y="2700000"/>
            <a:ext cx="341964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Après l’extraction, on regarde si les lignes sont conformes à notre forme voulu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ABC : Adsq Bdsq Cdqsd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(ou ‘ ’ \t)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"/>
          <p:cNvSpPr/>
          <p:nvPr/>
        </p:nvSpPr>
        <p:spPr>
          <a:xfrm>
            <a:off x="3600000" y="3240000"/>
            <a:ext cx="16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3" name=""/>
          <p:cNvSpPr/>
          <p:nvPr/>
        </p:nvSpPr>
        <p:spPr>
          <a:xfrm>
            <a:off x="5400000" y="2880000"/>
            <a:ext cx="26996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alors l’acronyme et la definition avec du 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" descr=""/>
          <p:cNvPicPr/>
          <p:nvPr/>
        </p:nvPicPr>
        <p:blipFill>
          <a:blip r:embed="rId1"/>
          <a:stretch/>
        </p:blipFill>
        <p:spPr>
          <a:xfrm>
            <a:off x="72000" y="4290840"/>
            <a:ext cx="4499640" cy="1468800"/>
          </a:xfrm>
          <a:prstGeom prst="rect">
            <a:avLst/>
          </a:prstGeom>
          <a:ln w="0">
            <a:noFill/>
          </a:ln>
        </p:spPr>
      </p:pic>
      <p:pic>
        <p:nvPicPr>
          <p:cNvPr id="455" name="" descr=""/>
          <p:cNvPicPr/>
          <p:nvPr/>
        </p:nvPicPr>
        <p:blipFill>
          <a:blip r:embed="rId2"/>
          <a:stretch/>
        </p:blipFill>
        <p:spPr>
          <a:xfrm>
            <a:off x="5153040" y="4680000"/>
            <a:ext cx="3990600" cy="838080"/>
          </a:xfrm>
          <a:prstGeom prst="rect">
            <a:avLst/>
          </a:prstGeom>
          <a:ln w="0">
            <a:noFill/>
          </a:ln>
        </p:spPr>
      </p:pic>
      <p:sp>
        <p:nvSpPr>
          <p:cNvPr id="456" name=""/>
          <p:cNvSpPr/>
          <p:nvPr/>
        </p:nvSpPr>
        <p:spPr>
          <a:xfrm>
            <a:off x="4680000" y="5040000"/>
            <a:ext cx="36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2994FD-FB3D-4F53-BB33-0CBF85905BA1}" type="slidenum">
              <a:t>77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"/>
          <p:cNvSpPr/>
          <p:nvPr/>
        </p:nvSpPr>
        <p:spPr>
          <a:xfrm>
            <a:off x="180000" y="720000"/>
            <a:ext cx="341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 extrait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"/>
          <p:cNvSpPr/>
          <p:nvPr/>
        </p:nvSpPr>
        <p:spPr>
          <a:xfrm>
            <a:off x="360000" y="3060000"/>
            <a:ext cx="52196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d’avoir des correspondance exacte entre les clés  : on n’y touche pas à part pour lower() et retirer les \n, \t et ‘ ‘ en trop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>
            <a:off x="360000" y="4500000"/>
            <a:ext cx="557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Tous ce qu’on ne veut pas est mis dans OTHER{}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360000" y="1512000"/>
            <a:ext cx="73796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Fichier d’entrée : txt avec toutes les sections uniques ligne par ligne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1 : Fichier de sortie : txt avec des catégories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2 : Fichier de sortie : JSON avec appartenance aux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360000" y="5400000"/>
            <a:ext cx="37796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Questions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"/>
          <p:cNvSpPr/>
          <p:nvPr/>
        </p:nvSpPr>
        <p:spPr>
          <a:xfrm>
            <a:off x="8748000" y="6264000"/>
            <a:ext cx="5241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816FA9F-CE09-4DB6-B9D3-FA72AE5A5D8E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ACA46B-2990-4663-B407-F0C48C495554}" type="slidenum">
              <a:t>78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"/>
          <p:cNvSpPr/>
          <p:nvPr/>
        </p:nvSpPr>
        <p:spPr>
          <a:xfrm>
            <a:off x="180000" y="720000"/>
            <a:ext cx="179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"/>
          <p:cNvSpPr/>
          <p:nvPr/>
        </p:nvSpPr>
        <p:spPr>
          <a:xfrm>
            <a:off x="180000" y="1377720"/>
            <a:ext cx="377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Acronyme avec specifié et global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(Suppression si entre parenthèse)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"/>
          <p:cNvSpPr/>
          <p:nvPr/>
        </p:nvSpPr>
        <p:spPr>
          <a:xfrm>
            <a:off x="180000" y="2052000"/>
            <a:ext cx="377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Lemmatisation (reprise du code)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"/>
          <p:cNvSpPr/>
          <p:nvPr/>
        </p:nvSpPr>
        <p:spPr>
          <a:xfrm>
            <a:off x="180000" y="2520000"/>
            <a:ext cx="377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Normalisation unicode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"/>
          <p:cNvSpPr/>
          <p:nvPr/>
        </p:nvSpPr>
        <p:spPr>
          <a:xfrm>
            <a:off x="180000" y="3060000"/>
            <a:ext cx="413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4. Nettoyage ponctuation (supprimer -)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"/>
          <p:cNvSpPr/>
          <p:nvPr/>
        </p:nvSpPr>
        <p:spPr>
          <a:xfrm>
            <a:off x="180000" y="3600000"/>
            <a:ext cx="377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5. Lower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"/>
          <p:cNvSpPr/>
          <p:nvPr/>
        </p:nvSpPr>
        <p:spPr>
          <a:xfrm>
            <a:off x="180000" y="4144320"/>
            <a:ext cx="377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6. Pattern Day / Week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"/>
          <p:cNvSpPr/>
          <p:nvPr/>
        </p:nvSpPr>
        <p:spPr>
          <a:xfrm>
            <a:off x="180000" y="4680000"/>
            <a:ext cx="377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7. Stop words + lettre seul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"/>
          <p:cNvSpPr/>
          <p:nvPr/>
        </p:nvSpPr>
        <p:spPr>
          <a:xfrm>
            <a:off x="180000" y="5220000"/>
            <a:ext cx="377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8. Chiffres et Nombres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"/>
          <p:cNvSpPr/>
          <p:nvPr/>
        </p:nvSpPr>
        <p:spPr>
          <a:xfrm>
            <a:off x="5580360" y="2160000"/>
            <a:ext cx="107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Ordre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"/>
          <p:cNvSpPr/>
          <p:nvPr/>
        </p:nvSpPr>
        <p:spPr>
          <a:xfrm>
            <a:off x="4680000" y="4140000"/>
            <a:ext cx="269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Supprimer temporalité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"/>
          <p:cNvSpPr/>
          <p:nvPr/>
        </p:nvSpPr>
        <p:spPr>
          <a:xfrm>
            <a:off x="8727480" y="6270840"/>
            <a:ext cx="52416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5A6F8EE-2B5D-4D3A-BFE4-D772DFFB517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"/>
          <p:cNvSpPr/>
          <p:nvPr/>
        </p:nvSpPr>
        <p:spPr>
          <a:xfrm>
            <a:off x="4680000" y="4680000"/>
            <a:ext cx="32396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Est-ce qu’on resupprime les mots apparaissant trop de fois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"/>
          <p:cNvSpPr txBox="1"/>
          <p:nvPr/>
        </p:nvSpPr>
        <p:spPr>
          <a:xfrm>
            <a:off x="4860360" y="1017720"/>
            <a:ext cx="377964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supprime les titres et on regroupe les parties par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723D11-0BD4-4D8B-A9D1-CDD75967F40E}" type="slidenum">
              <a:t>79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4260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Embellissement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Espace réservé du contenu 3"/>
          <p:cNvSpPr/>
          <p:nvPr/>
        </p:nvSpPr>
        <p:spPr>
          <a:xfrm>
            <a:off x="648000" y="836640"/>
            <a:ext cx="8166240" cy="52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Plusieurs choix possible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Objectifs : Récupérer ce qui nous intéresse dans les fichiers txt → regex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1. Les Titres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2. Les paragraphes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Tout les textes entre la fin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d'un titre valide et le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début du titre suivant,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avec un nettoyage des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sauts de ligne multiples.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Améliorations envisageables :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Meilleur règles pour la récupération des paragraphes en cours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Améliorations du regex pour extraire véritablement ce qu’il nous faut (plus de précisions)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3960000" y="1800000"/>
            <a:ext cx="4613040" cy="3046320"/>
          </a:xfrm>
          <a:prstGeom prst="rect">
            <a:avLst/>
          </a:prstGeom>
          <a:ln w="0">
            <a:noFill/>
          </a:ln>
        </p:spPr>
      </p:pic>
      <p:sp>
        <p:nvSpPr>
          <p:cNvPr id="99" name=""/>
          <p:cNvSpPr/>
          <p:nvPr/>
        </p:nvSpPr>
        <p:spPr>
          <a:xfrm>
            <a:off x="8820360" y="6431040"/>
            <a:ext cx="37548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D7B9800-B85F-4F4A-9A79-4498CDB9848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80BF45-FD35-4C5C-A32C-50ECC4410DD7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"/>
          <p:cNvSpPr/>
          <p:nvPr/>
        </p:nvSpPr>
        <p:spPr>
          <a:xfrm>
            <a:off x="1260000" y="1980000"/>
            <a:ext cx="6474600" cy="349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04/04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8820360" y="6431040"/>
            <a:ext cx="37548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7232CAB-26B2-4D77-A289-0F10A4D430B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21149A-0074-4409-A012-4FE31C32FE09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hème AP-HP">
  <a:themeElements>
    <a:clrScheme name="APHP">
      <a:dk1>
        <a:srgbClr val="272d31"/>
      </a:dk1>
      <a:lt1>
        <a:srgbClr val="ffffff"/>
      </a:lt1>
      <a:dk2>
        <a:srgbClr val="d2d9da"/>
      </a:dk2>
      <a:lt2>
        <a:srgbClr val="f1f4f5"/>
      </a:lt2>
      <a:accent1>
        <a:srgbClr val="ffd419"/>
      </a:accent1>
      <a:accent2>
        <a:srgbClr val="c01662"/>
      </a:accent2>
      <a:accent3>
        <a:srgbClr val="36bde8"/>
      </a:accent3>
      <a:accent4>
        <a:srgbClr val="0062ae"/>
      </a:accent4>
      <a:accent5>
        <a:srgbClr val="2c256b"/>
      </a:accent5>
      <a:accent6>
        <a:srgbClr val="d3d800"/>
      </a:accent6>
      <a:hlink>
        <a:srgbClr val="272d31"/>
      </a:hlink>
      <a:folHlink>
        <a:srgbClr val="272d31"/>
      </a:folHlink>
    </a:clrScheme>
    <a:fontScheme name="APHP">
      <a:majorFont>
        <a:latin typeface="Montserrat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FA34CFC6F5E64B965C92C606634DDF" ma:contentTypeVersion="10" ma:contentTypeDescription="Crée un document." ma:contentTypeScope="" ma:versionID="82f72537914f7b2ca3ab4e2073f5bc1f">
  <xsd:schema xmlns:xsd="http://www.w3.org/2001/XMLSchema" xmlns:xs="http://www.w3.org/2001/XMLSchema" xmlns:p="http://schemas.microsoft.com/office/2006/metadata/properties" xmlns:ns2="bab36aca-6305-4f24-b845-8de6cc927b00" xmlns:ns3="8d40c450-74bb-40fd-8fff-a7da02f18cb9" targetNamespace="http://schemas.microsoft.com/office/2006/metadata/properties" ma:root="true" ma:fieldsID="8fa5e87ef80b5124d7f7324dbf1e2047" ns2:_="" ns3:_="">
    <xsd:import namespace="bab36aca-6305-4f24-b845-8de6cc927b00"/>
    <xsd:import namespace="8d40c450-74bb-40fd-8fff-a7da02f18c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36aca-6305-4f24-b845-8de6cc927b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0c450-74bb-40fd-8fff-a7da02f18cb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8513F2-21CC-4AEC-9985-98CE02CCA4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7C0DAC3-8909-490F-8F6E-6181BFA49E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36aca-6305-4f24-b845-8de6cc927b00"/>
    <ds:schemaRef ds:uri="8d40c450-74bb-40fd-8fff-a7da02f18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456673-90F3-4A8C-832A-188746AAA5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21209</TotalTime>
  <Application>LibreOffice/7.6.4.1$Windows_X86_64 LibreOffice_project/e19e193f88cd6c0525a17fb7a176ed8e6a3e2aa1</Application>
  <AppVersion>15.0000</AppVersion>
  <Words>79</Words>
  <Paragraphs>53</Paragraphs>
  <Company>APHP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2015-07-22T10:38:47Z</dcterms:created>
  <dc:creator>BRASSEUR Paul</dc:creator>
  <dc:description/>
  <dc:language>fr-FR</dc:language>
  <cp:lastModifiedBy/>
  <cp:lastPrinted>2018-04-13T17:06:17Z</cp:lastPrinted>
  <dcterms:modified xsi:type="dcterms:W3CDTF">2025-06-06T15:30:00Z</dcterms:modified>
  <cp:revision>1267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AP-HP:8</vt:lpwstr>
  </property>
  <property fmtid="{D5CDD505-2E9C-101B-9397-08002B2CF9AE}" pid="3" name="ClassificationContentMarkingFooterText">
    <vt:lpwstr>C1 - Interne</vt:lpwstr>
  </property>
  <property fmtid="{D5CDD505-2E9C-101B-9397-08002B2CF9AE}" pid="4" name="ContentTypeId">
    <vt:lpwstr>0x010100CDFA34CFC6F5E64B965C92C606634DDF</vt:lpwstr>
  </property>
  <property fmtid="{D5CDD505-2E9C-101B-9397-08002B2CF9AE}" pid="5" name="MSIP_Label_591d6119-873b-4397-8a13-8f0b0381b9bf_ActionId">
    <vt:lpwstr>f954901c-06bb-4e73-978b-2ff255d7fa1b</vt:lpwstr>
  </property>
  <property fmtid="{D5CDD505-2E9C-101B-9397-08002B2CF9AE}" pid="6" name="MSIP_Label_591d6119-873b-4397-8a13-8f0b0381b9bf_ContentBits">
    <vt:lpwstr>2</vt:lpwstr>
  </property>
  <property fmtid="{D5CDD505-2E9C-101B-9397-08002B2CF9AE}" pid="7" name="MSIP_Label_591d6119-873b-4397-8a13-8f0b0381b9bf_Enabled">
    <vt:lpwstr>true</vt:lpwstr>
  </property>
  <property fmtid="{D5CDD505-2E9C-101B-9397-08002B2CF9AE}" pid="8" name="MSIP_Label_591d6119-873b-4397-8a13-8f0b0381b9bf_Method">
    <vt:lpwstr>Standard</vt:lpwstr>
  </property>
  <property fmtid="{D5CDD505-2E9C-101B-9397-08002B2CF9AE}" pid="9" name="MSIP_Label_591d6119-873b-4397-8a13-8f0b0381b9bf_Name">
    <vt:lpwstr>C1 - Interne</vt:lpwstr>
  </property>
  <property fmtid="{D5CDD505-2E9C-101B-9397-08002B2CF9AE}" pid="10" name="MSIP_Label_591d6119-873b-4397-8a13-8f0b0381b9bf_SetDate">
    <vt:lpwstr>2024-03-01T10:56:13Z</vt:lpwstr>
  </property>
  <property fmtid="{D5CDD505-2E9C-101B-9397-08002B2CF9AE}" pid="11" name="MSIP_Label_591d6119-873b-4397-8a13-8f0b0381b9bf_SiteId">
    <vt:lpwstr>905eea10-a76c-4815-8160-ba433c63cfd5</vt:lpwstr>
  </property>
  <property fmtid="{D5CDD505-2E9C-101B-9397-08002B2CF9AE}" pid="12" name="Notes">
    <vt:i4>4</vt:i4>
  </property>
  <property fmtid="{D5CDD505-2E9C-101B-9397-08002B2CF9AE}" pid="13" name="PresentationFormat">
    <vt:lpwstr>Affichage à l'écran (4:3)</vt:lpwstr>
  </property>
  <property fmtid="{D5CDD505-2E9C-101B-9397-08002B2CF9AE}" pid="14" name="Slides">
    <vt:i4>15</vt:i4>
  </property>
</Properties>
</file>